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50" r:id="rId4"/>
  </p:sldMasterIdLst>
  <p:notesMasterIdLst>
    <p:notesMasterId r:id="rId48"/>
  </p:notesMasterIdLst>
  <p:handoutMasterIdLst>
    <p:handoutMasterId r:id="rId49"/>
  </p:handoutMasterIdLst>
  <p:sldIdLst>
    <p:sldId id="288" r:id="rId5"/>
    <p:sldId id="291" r:id="rId6"/>
    <p:sldId id="333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6" r:id="rId46"/>
    <p:sldId id="335" r:id="rId47"/>
  </p:sldIdLst>
  <p:sldSz cx="9144000" cy="6858000" type="screen4x3"/>
  <p:notesSz cx="6629400" cy="8686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10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887B0"/>
    <a:srgbClr val="C6CCD2"/>
    <a:srgbClr val="8A9E99"/>
    <a:srgbClr val="EF8200"/>
    <a:srgbClr val="B0D983"/>
    <a:srgbClr val="B5BF00"/>
    <a:srgbClr val="577AB9"/>
    <a:srgbClr val="616265"/>
    <a:srgbClr val="624D7D"/>
    <a:srgbClr val="7A66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3" autoAdjust="0"/>
    <p:restoredTop sz="86402" autoAdjust="0"/>
  </p:normalViewPr>
  <p:slideViewPr>
    <p:cSldViewPr snapToGrid="0">
      <p:cViewPr varScale="1">
        <p:scale>
          <a:sx n="76" d="100"/>
          <a:sy n="76" d="100"/>
        </p:scale>
        <p:origin x="-1896" y="-86"/>
      </p:cViewPr>
      <p:guideLst>
        <p:guide orient="horz" pos="2172"/>
        <p:guide orient="horz" pos="3747"/>
        <p:guide orient="horz" pos="331"/>
        <p:guide orient="horz" pos="3610"/>
        <p:guide orient="horz" pos="671"/>
        <p:guide orient="horz" pos="2363"/>
        <p:guide pos="2880"/>
        <p:guide pos="153"/>
        <p:guide pos="5619"/>
        <p:guide pos="2592"/>
        <p:guide pos="3183"/>
        <p:guide pos="4092"/>
        <p:guide pos="4794"/>
        <p:guide pos="1668"/>
        <p:guide pos="1458"/>
        <p:guide pos="43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3966" y="-84"/>
      </p:cViewPr>
      <p:guideLst>
        <p:guide orient="horz" pos="2736"/>
        <p:guide pos="20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56661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25246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56661" y="825246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DE6DD339-0E0C-4BC6-ACFE-DAA2207834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93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5666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0751" y="444047"/>
            <a:ext cx="2247898" cy="16859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95302" y="2256971"/>
            <a:ext cx="5638798" cy="5778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56661" y="825246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13" tIns="43757" rIns="87513" bIns="43757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1BA22E0F-F38E-4A42-9D52-322124DAE97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762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24" charset="0"/>
        <a:ea typeface="ＭＳ Ｐゴシック" pitchFamily="-60" charset="-128"/>
        <a:cs typeface="ＭＳ Ｐゴシック" pitchFamily="-6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24" charset="0"/>
        <a:ea typeface="ＭＳ Ｐゴシック" pitchFamily="12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24" charset="0"/>
        <a:ea typeface="ＭＳ Ｐゴシック" pitchFamily="12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24" charset="0"/>
        <a:ea typeface="ＭＳ Ｐゴシック" pitchFamily="12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24" charset="0"/>
        <a:ea typeface="ＭＳ Ｐゴシック" pitchFamily="12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22E0F-F38E-4A42-9D52-322124DAE97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288174-B840-4C6F-9C14-ACCE59E60CD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288174-B840-4C6F-9C14-ACCE59E60CD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67588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7589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48BE228D-13D8-488E-A230-4AC2543432E8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7590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7591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B42D74BF-4AFD-48DF-9C89-401B62638C9F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68612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8613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9EDD7309-DD6C-4FD6-8346-8ED65ED5CEF9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8614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8615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E8C5950D-3A6C-4AE2-A1B1-48401D8D4025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18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69636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9637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E30E7042-738F-4F33-B381-78A1D982B676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9638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69639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F504CDD1-9E98-4868-8289-466AB06AD049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19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0660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0661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F62C0C6B-29CF-4C9C-8D95-93A09DBA15BE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0662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0663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ABDC8473-2319-4949-B5F1-C6A0E39E3983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20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90750" y="444500"/>
            <a:ext cx="2247900" cy="1685925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>
                <a:latin typeface="Arial" pitchFamily="34" charset="0"/>
              </a:rPr>
              <a:t>Needs to be adapted per session – Here LAB</a:t>
            </a:r>
          </a:p>
          <a:p>
            <a:pPr eaLnBrk="1" hangingPunct="1"/>
            <a:endParaRPr lang="de-DE" smtClean="0">
              <a:latin typeface="Arial" pitchFamily="34" charset="0"/>
            </a:endParaRPr>
          </a:p>
          <a:p>
            <a:pPr eaLnBrk="1" hangingPunct="1"/>
            <a:r>
              <a:rPr lang="de-DE" smtClean="0">
                <a:latin typeface="Arial" pitchFamily="34" charset="0"/>
              </a:rPr>
              <a:t>How do we do that?</a:t>
            </a:r>
            <a:r>
              <a:rPr lang="de-DE" b="1" smtClean="0">
                <a:solidFill>
                  <a:srgbClr val="FF0000"/>
                </a:solidFill>
                <a:latin typeface="Arial" pitchFamily="34" charset="0"/>
              </a:rPr>
              <a:t> And Time frames</a:t>
            </a:r>
          </a:p>
          <a:p>
            <a:pPr eaLnBrk="1" hangingPunct="1"/>
            <a:endParaRPr lang="de-DE" smtClean="0">
              <a:latin typeface="Arial" pitchFamily="34" charset="0"/>
            </a:endParaRPr>
          </a:p>
          <a:p>
            <a:pPr eaLnBrk="1" hangingPunct="1"/>
            <a:r>
              <a:rPr lang="de-DE" smtClean="0">
                <a:latin typeface="Arial" pitchFamily="34" charset="0"/>
              </a:rPr>
              <a:t>We will go into the lab!</a:t>
            </a:r>
          </a:p>
          <a:p>
            <a:pPr eaLnBrk="1" hangingPunct="1"/>
            <a:r>
              <a:rPr lang="de-DE" smtClean="0">
                <a:latin typeface="Arial" pitchFamily="34" charset="0"/>
              </a:rPr>
              <a:t>X</a:t>
            </a:r>
          </a:p>
          <a:p>
            <a:pPr eaLnBrk="1" hangingPunct="1"/>
            <a:r>
              <a:rPr lang="de-DE" b="1" smtClean="0">
                <a:solidFill>
                  <a:srgbClr val="0000FF"/>
                </a:solidFill>
                <a:latin typeface="Arial" pitchFamily="34" charset="0"/>
              </a:rPr>
              <a:t>How does this relate to your expectations – trainer to refer to flipcharts with expectations</a:t>
            </a:r>
          </a:p>
          <a:p>
            <a:pPr eaLnBrk="1" hangingPunct="1"/>
            <a:r>
              <a:rPr lang="de-DE" b="1" smtClean="0">
                <a:solidFill>
                  <a:srgbClr val="0000FF"/>
                </a:solidFill>
                <a:latin typeface="Arial" pitchFamily="34" charset="0"/>
              </a:rPr>
              <a:t>Anything we need to or can add?</a:t>
            </a:r>
          </a:p>
          <a:p>
            <a:pPr eaLnBrk="1" hangingPunct="1"/>
            <a:endParaRPr lang="de-DE" smtClean="0">
              <a:latin typeface="Arial" pitchFamily="34" charset="0"/>
            </a:endParaRPr>
          </a:p>
          <a:p>
            <a:pPr eaLnBrk="1" hangingPunct="1"/>
            <a:endParaRPr lang="de-DE" smtClean="0">
              <a:latin typeface="Arial" pitchFamily="34" charset="0"/>
            </a:endParaRPr>
          </a:p>
          <a:p>
            <a:pPr eaLnBrk="1" hangingPunct="1"/>
            <a:r>
              <a:rPr lang="de-DE" smtClean="0">
                <a:latin typeface="Arial" pitchFamily="34" charset="0"/>
              </a:rPr>
              <a:t>Needs to be in the update loop when content = description will change</a:t>
            </a:r>
            <a:endParaRPr lang="en-US" smtClean="0">
              <a:latin typeface="Arial" pitchFamily="34" charset="0"/>
            </a:endParaRP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F1BED0-F4FC-441A-A3E1-BC73A41E910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r>
              <a:rPr lang="en-US" smtClean="0">
                <a:latin typeface="Arial" pitchFamily="34" charset="0"/>
              </a:rPr>
              <a:t>Please consult the Analysis Report Description for the most accurate explanation of what each of these values represents</a:t>
            </a:r>
          </a:p>
        </p:txBody>
      </p:sp>
      <p:sp>
        <p:nvSpPr>
          <p:cNvPr id="71684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1685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72B571FC-391D-423C-9713-2330AB8266CA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1686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1687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E2210106-2AF5-4622-A48A-BAC31C3C3680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21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2708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CA5C3673-503B-4300-8E5A-FA4685502BB2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22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F19A7E89-43A7-4F6B-8A29-4216E77BBBF2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23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pPr defTabSz="916144"/>
            <a:r>
              <a:rPr lang="en-US" dirty="0" smtClean="0">
                <a:latin typeface="Arial" pitchFamily="34" charset="0"/>
              </a:rPr>
              <a:t>Just an example of some of the graphical outputs in the report.  No need to describe details during this presentation.  It will be covered during the Torrent Browser training.</a:t>
            </a:r>
          </a:p>
          <a:p>
            <a:pPr defTabSz="916144"/>
            <a:r>
              <a:rPr lang="en-US" dirty="0" smtClean="0">
                <a:latin typeface="Arial" pitchFamily="34" charset="0"/>
              </a:rPr>
              <a:t/>
            </a:r>
            <a:br>
              <a:rPr lang="en-US" dirty="0" smtClean="0">
                <a:latin typeface="Arial" pitchFamily="34" charset="0"/>
              </a:rPr>
            </a:br>
            <a:r>
              <a:rPr lang="en-US" dirty="0" smtClean="0">
                <a:latin typeface="Arial" pitchFamily="34" charset="0"/>
              </a:rPr>
              <a:t>FYI the little shoulder peak is normal and is seen following calibration to faster flow. [Chuck S can give a sentence to explain as I didn’t quite get it]</a:t>
            </a:r>
          </a:p>
          <a:p>
            <a:pPr defTabSz="916144"/>
            <a:endParaRPr lang="en-US" dirty="0" smtClean="0">
              <a:latin typeface="Arial" pitchFamily="34" charset="0"/>
            </a:endParaRPr>
          </a:p>
          <a:p>
            <a:pPr defTabSz="916144"/>
            <a:r>
              <a:rPr lang="en-US" dirty="0" smtClean="0">
                <a:latin typeface="Arial" pitchFamily="34" charset="0"/>
              </a:rPr>
              <a:t>Note that trimming improves overall read quality and may shorten read lengths (lower histogram). </a:t>
            </a:r>
          </a:p>
          <a:p>
            <a:pPr defTabSz="916144"/>
            <a:endParaRPr lang="en-US" dirty="0" smtClean="0">
              <a:latin typeface="Arial" pitchFamily="34" charset="0"/>
            </a:endParaRPr>
          </a:p>
        </p:txBody>
      </p:sp>
      <p:sp>
        <p:nvSpPr>
          <p:cNvPr id="74756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4757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D8CE321F-6BB2-4591-A26B-3A499229AA58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4758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4759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E7AED9CF-809D-4201-B544-C2A43A69E2BC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24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pPr defTabSz="916144"/>
            <a:r>
              <a:rPr lang="en-US" dirty="0" smtClean="0">
                <a:latin typeface="Arial" pitchFamily="34" charset="0"/>
              </a:rPr>
              <a:t>Show customers how easy it is to access the processed data – you just click on the links!  The Excel export function is very useful as well for tracking multiple run metrics over time.</a:t>
            </a:r>
          </a:p>
          <a:p>
            <a:pPr defTabSz="916144"/>
            <a:endParaRPr lang="en-US" dirty="0" smtClean="0">
              <a:latin typeface="Arial" pitchFamily="34" charset="0"/>
            </a:endParaRPr>
          </a:p>
          <a:p>
            <a:pPr defTabSz="916144"/>
            <a:r>
              <a:rPr lang="en-US" dirty="0" smtClean="0">
                <a:latin typeface="Arial" pitchFamily="34" charset="0"/>
              </a:rPr>
              <a:t>Make sure to point out Support Archive.</a:t>
            </a:r>
          </a:p>
        </p:txBody>
      </p:sp>
      <p:sp>
        <p:nvSpPr>
          <p:cNvPr id="79876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9877" name="Date Placeholder 4"/>
          <p:cNvSpPr txBox="1">
            <a:spLocks noGrp="1"/>
          </p:cNvSpPr>
          <p:nvPr/>
        </p:nvSpPr>
        <p:spPr bwMode="auto">
          <a:xfrm>
            <a:off x="3755126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algn="r" defTabSz="828024"/>
            <a:fld id="{9F982622-9750-4D82-B5D4-2437A9365012}" type="datetime1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2/2/2017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9878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  <p:sp>
        <p:nvSpPr>
          <p:cNvPr id="79879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3779D291-577D-4FE6-9D64-2575FEC53848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5BC212C2-D852-4C52-AAC0-5A2A10582484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29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2948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E70FB270-1813-49ED-BF4B-7D7A8A5D9A1F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30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79876" name="Header Placeholder 3"/>
          <p:cNvSpPr txBox="1">
            <a:spLocks noGrp="1"/>
          </p:cNvSpPr>
          <p:nvPr/>
        </p:nvSpPr>
        <p:spPr bwMode="auto">
          <a:xfrm>
            <a:off x="0" y="0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/>
          <a:lstStyle/>
          <a:p>
            <a:pPr defTabSz="828024"/>
            <a:r>
              <a:rPr lang="en-US" sz="1100" dirty="0">
                <a:solidFill>
                  <a:srgbClr val="000000"/>
                </a:solidFill>
                <a:latin typeface="Calibri" pitchFamily="34" charset="0"/>
              </a:rPr>
              <a:t>Ion Torrent Systems, Inc. </a:t>
            </a:r>
          </a:p>
        </p:txBody>
      </p:sp>
      <p:sp>
        <p:nvSpPr>
          <p:cNvPr id="79877" name="Footer Placeholder 5"/>
          <p:cNvSpPr txBox="1">
            <a:spLocks noGrp="1"/>
          </p:cNvSpPr>
          <p:nvPr/>
        </p:nvSpPr>
        <p:spPr bwMode="auto">
          <a:xfrm>
            <a:off x="0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defTabSz="828024"/>
            <a:endParaRPr lang="en-US" sz="11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9878" name="Slide Number Placeholder 6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8BB81E56-1BAB-4A94-A57B-C5AC8C513C97}" type="slidenum">
              <a:rPr lang="en-US" sz="1100">
                <a:solidFill>
                  <a:srgbClr val="000000"/>
                </a:solidFill>
                <a:latin typeface="Calibri" pitchFamily="34" charset="0"/>
              </a:rPr>
              <a:pPr algn="r" defTabSz="828024"/>
              <a:t>3</a:t>
            </a:fld>
            <a:endParaRPr lang="en-US" sz="11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3972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CE312B23-9A8F-4F4F-9D64-E6810E2E83D3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31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7044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F25C45E3-A48E-4929-A4A0-9ED7281BF881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34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8068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79A6E33F-1B54-4C78-964E-81587A590816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35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9092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9B5681E3-ECC1-4CD7-BBCE-7265AA8539A1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36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90116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3F5053B4-CEF9-44FC-BBD1-A83090B05A03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91140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5749D574-14A7-4FBF-ADD3-47B0E598F4E4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38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35" y="651510"/>
            <a:ext cx="4419600" cy="325755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288174-B840-4C6F-9C14-ACCE59E60CD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288174-B840-4C6F-9C14-ACCE59E60C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CHANGE</a:t>
            </a:r>
            <a:r>
              <a:rPr lang="en-US" baseline="0" dirty="0" smtClean="0"/>
              <a:t> TECH SUPPORT NUMBER TO MATCH YOUR REGION’S CONTACT INFORMATION – THIS IS US-ONLY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1"/>
            <a:ext cx="2872740" cy="434637"/>
          </a:xfrm>
          <a:prstGeom prst="rect">
            <a:avLst/>
          </a:prstGeom>
        </p:spPr>
        <p:txBody>
          <a:bodyPr lIns="86678" tIns="43338" rIns="86678" bIns="43338"/>
          <a:lstStyle/>
          <a:p>
            <a:r>
              <a:rPr lang="en-US" smtClean="0"/>
              <a:t>Ion Torrent Systems, Inc.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1030A28-F3C4-4912-8D1F-462AB4756AA3}" type="datetime1">
              <a:rPr lang="en-US" smtClean="0"/>
              <a:pPr/>
              <a:t>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250681"/>
            <a:ext cx="2872740" cy="434637"/>
          </a:xfrm>
          <a:prstGeom prst="rect">
            <a:avLst/>
          </a:prstGeom>
        </p:spPr>
        <p:txBody>
          <a:bodyPr lIns="86678" tIns="43338" rIns="86678" bIns="43338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AA8360E-7336-4C77-808B-261E8D03F8E2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0" y="444500"/>
            <a:ext cx="2247900" cy="1685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58621" eaLnBrk="1" hangingPunct="1">
              <a:spcBef>
                <a:spcPct val="0"/>
              </a:spcBef>
            </a:pPr>
            <a:r>
              <a:rPr lang="en-US" dirty="0" smtClean="0">
                <a:latin typeface="Arial" pitchFamily="34" charset="0"/>
                <a:ea typeface="Calibri" pitchFamily="34" charset="0"/>
                <a:cs typeface="Times New Roman" pitchFamily="18" charset="0"/>
              </a:rPr>
              <a:t>How to add the Site/Server name to the Torrent Browser:</a:t>
            </a:r>
            <a:endParaRPr lang="en-US" sz="700" dirty="0" smtClean="0">
              <a:latin typeface="Arial" pitchFamily="34" charset="0"/>
            </a:endParaRPr>
          </a:p>
          <a:p>
            <a:pPr defTabSz="858621">
              <a:spcBef>
                <a:spcPct val="0"/>
              </a:spcBef>
            </a:pPr>
            <a:r>
              <a:rPr lang="en-US" dirty="0" smtClean="0">
                <a:latin typeface="Arial" pitchFamily="34" charset="0"/>
                <a:ea typeface="Calibri" pitchFamily="34" charset="0"/>
                <a:cs typeface="Times New Roman" pitchFamily="18" charset="0"/>
              </a:rPr>
              <a:t>FYI:  The name is arbitrary and can be whatever the customer would like</a:t>
            </a:r>
            <a:endParaRPr lang="en-US" sz="700" dirty="0" smtClean="0">
              <a:latin typeface="Arial" pitchFamily="34" charset="0"/>
            </a:endParaRPr>
          </a:p>
          <a:p>
            <a:pPr defTabSz="858621"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Arial" pitchFamily="34" charset="0"/>
                <a:ea typeface="Calibri" pitchFamily="34" charset="0"/>
                <a:cs typeface="Times New Roman" pitchFamily="18" charset="0"/>
              </a:rPr>
              <a:t>Go to Configure</a:t>
            </a:r>
            <a:endParaRPr lang="en-US" sz="700" dirty="0" smtClean="0">
              <a:latin typeface="Arial" pitchFamily="34" charset="0"/>
            </a:endParaRPr>
          </a:p>
          <a:p>
            <a:pPr defTabSz="858621"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Arial" pitchFamily="34" charset="0"/>
                <a:ea typeface="Calibri" pitchFamily="34" charset="0"/>
                <a:cs typeface="Times New Roman" pitchFamily="18" charset="0"/>
              </a:rPr>
              <a:t>Go to “Customize Site Name” and enter the desired name</a:t>
            </a:r>
            <a:endParaRPr lang="en-US" sz="700" dirty="0" smtClean="0">
              <a:latin typeface="Arial" pitchFamily="34" charset="0"/>
            </a:endParaRPr>
          </a:p>
          <a:p>
            <a:pPr defTabSz="858621"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Arial" pitchFamily="34" charset="0"/>
                <a:ea typeface="Calibri" pitchFamily="34" charset="0"/>
                <a:cs typeface="Times New Roman" pitchFamily="18" charset="0"/>
              </a:rPr>
              <a:t>Click  “Save Name”</a:t>
            </a:r>
            <a:endParaRPr lang="en-US" sz="700" dirty="0" smtClean="0"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E91531-7770-4CD3-A820-D09A5CBB7C2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87504" tIns="43753" rIns="87504" bIns="43753"/>
          <a:lstStyle/>
          <a:p>
            <a:r>
              <a:rPr lang="en-US" smtClean="0">
                <a:latin typeface="Arial" pitchFamily="34" charset="0"/>
              </a:rPr>
              <a:t>Run stays on Monitor tab for 6 hrs.  After that, view run in Data tab.</a:t>
            </a:r>
          </a:p>
        </p:txBody>
      </p:sp>
      <p:sp>
        <p:nvSpPr>
          <p:cNvPr id="59396" name="Slide Number Placeholder 3"/>
          <p:cNvSpPr txBox="1">
            <a:spLocks noGrp="1"/>
          </p:cNvSpPr>
          <p:nvPr/>
        </p:nvSpPr>
        <p:spPr bwMode="auto">
          <a:xfrm>
            <a:off x="3755126" y="8250953"/>
            <a:ext cx="2872740" cy="4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504" tIns="43753" rIns="87504" bIns="43753" anchor="b"/>
          <a:lstStyle/>
          <a:p>
            <a:pPr algn="r" defTabSz="828024"/>
            <a:fld id="{90FBC365-534D-4D5A-9C32-62814CED6170}" type="slidenum">
              <a:rPr lang="en-US" sz="1100">
                <a:latin typeface="Calibri" pitchFamily="34" charset="0"/>
                <a:cs typeface="Arial" pitchFamily="34" charset="0"/>
              </a:rPr>
              <a:pPr algn="r" defTabSz="828024"/>
              <a:t>7</a:t>
            </a:fld>
            <a:endParaRPr lang="en-US" sz="1100" dirty="0"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50875"/>
            <a:ext cx="4343400" cy="32575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external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5948363"/>
            <a:ext cx="9144000" cy="90963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24" charset="0"/>
            </a:endParaRPr>
          </a:p>
        </p:txBody>
      </p:sp>
      <p:cxnSp>
        <p:nvCxnSpPr>
          <p:cNvPr id="4" name="Straight Connector 10"/>
          <p:cNvCxnSpPr>
            <a:cxnSpLocks noChangeShapeType="1"/>
          </p:cNvCxnSpPr>
          <p:nvPr/>
        </p:nvCxnSpPr>
        <p:spPr bwMode="auto">
          <a:xfrm>
            <a:off x="0" y="779463"/>
            <a:ext cx="9144000" cy="1587"/>
          </a:xfrm>
          <a:prstGeom prst="line">
            <a:avLst/>
          </a:prstGeom>
          <a:noFill/>
          <a:ln w="57150">
            <a:solidFill>
              <a:srgbClr val="5C81AA"/>
            </a:solidFill>
            <a:round/>
            <a:headEnd/>
            <a:tailEnd/>
          </a:ln>
        </p:spPr>
      </p:cxnSp>
      <p:sp>
        <p:nvSpPr>
          <p:cNvPr id="5" name="Line 15"/>
          <p:cNvSpPr>
            <a:spLocks noChangeShapeType="1"/>
          </p:cNvSpPr>
          <p:nvPr/>
        </p:nvSpPr>
        <p:spPr bwMode="auto">
          <a:xfrm flipV="1">
            <a:off x="1060450" y="2979738"/>
            <a:ext cx="1804988" cy="3175"/>
          </a:xfrm>
          <a:prstGeom prst="line">
            <a:avLst/>
          </a:prstGeom>
          <a:noFill/>
          <a:ln w="57150">
            <a:solidFill>
              <a:srgbClr val="5C81A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 flipV="1">
            <a:off x="1049338" y="790575"/>
            <a:ext cx="7937" cy="5364163"/>
          </a:xfrm>
          <a:prstGeom prst="line">
            <a:avLst/>
          </a:prstGeom>
          <a:noFill/>
          <a:ln w="57150">
            <a:solidFill>
              <a:srgbClr val="5C81AA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3" descr="ThermoFisher_PPT-Logo_032-B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563" y="241300"/>
            <a:ext cx="1860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31900" y="6184900"/>
            <a:ext cx="50165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4F4F4"/>
                </a:solidFill>
              </a:rPr>
              <a:t>The world leader in serving science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038475" y="3505200"/>
            <a:ext cx="5881688" cy="2225675"/>
          </a:xfrm>
        </p:spPr>
        <p:txBody>
          <a:bodyPr/>
          <a:lstStyle>
            <a:lvl1pPr>
              <a:buFontTx/>
              <a:buNone/>
              <a:defRPr sz="1800" b="0">
                <a:solidFill>
                  <a:schemeClr val="tx1"/>
                </a:solidFill>
              </a:defRPr>
            </a:lvl1pPr>
            <a:lvl2pPr marL="114300" indent="4763">
              <a:buFontTx/>
              <a:buNone/>
              <a:defRPr sz="1600" i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Title 16"/>
          <p:cNvSpPr>
            <a:spLocks noGrp="1"/>
          </p:cNvSpPr>
          <p:nvPr>
            <p:ph type="title" hasCustomPrompt="1"/>
          </p:nvPr>
        </p:nvSpPr>
        <p:spPr>
          <a:xfrm>
            <a:off x="3027962" y="2761123"/>
            <a:ext cx="5892201" cy="443190"/>
          </a:xfrm>
        </p:spPr>
        <p:txBody>
          <a:bodyPr wrap="square">
            <a:spAutoFit/>
          </a:bodyPr>
          <a:lstStyle>
            <a:lvl1pPr>
              <a:defRPr sz="2400" b="1"/>
            </a:lvl1pPr>
          </a:lstStyle>
          <a:p>
            <a:r>
              <a:rPr lang="en-US" dirty="0" smtClean="0"/>
              <a:t>24 pt Arial Bold</a:t>
            </a:r>
            <a:endParaRPr lang="en-US" dirty="0"/>
          </a:p>
        </p:txBody>
      </p:sp>
      <p:sp>
        <p:nvSpPr>
          <p:cNvPr id="13" name="Oval 12"/>
          <p:cNvSpPr>
            <a:spLocks noChangeArrowheads="1"/>
          </p:cNvSpPr>
          <p:nvPr userDrawn="1"/>
        </p:nvSpPr>
        <p:spPr bwMode="auto">
          <a:xfrm>
            <a:off x="928688" y="6230938"/>
            <a:ext cx="255587" cy="247650"/>
          </a:xfrm>
          <a:prstGeom prst="ellipse">
            <a:avLst/>
          </a:prstGeom>
          <a:gradFill flip="none" rotWithShape="1">
            <a:gsLst>
              <a:gs pos="3000">
                <a:schemeClr val="accent4"/>
              </a:gs>
              <a:gs pos="50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b="1" kern="1200">
              <a:solidFill>
                <a:srgbClr val="FFFFFF"/>
              </a:solidFill>
              <a:latin typeface="Arial" pitchFamily="34" charset="0"/>
              <a:ea typeface="ＭＳ Ｐゴシック" pitchFamily="100" charset="-128"/>
              <a:cs typeface="+mn-cs"/>
            </a:endParaRPr>
          </a:p>
        </p:txBody>
      </p:sp>
      <p:sp>
        <p:nvSpPr>
          <p:cNvPr id="14" name="Oval 13"/>
          <p:cNvSpPr>
            <a:spLocks noChangeArrowheads="1"/>
          </p:cNvSpPr>
          <p:nvPr userDrawn="1"/>
        </p:nvSpPr>
        <p:spPr bwMode="auto">
          <a:xfrm>
            <a:off x="2668588" y="2840038"/>
            <a:ext cx="255587" cy="247650"/>
          </a:xfrm>
          <a:prstGeom prst="ellipse">
            <a:avLst/>
          </a:prstGeom>
          <a:gradFill flip="none" rotWithShape="1">
            <a:gsLst>
              <a:gs pos="3000">
                <a:schemeClr val="accent4"/>
              </a:gs>
              <a:gs pos="50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5400">
            <a:noFill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457200" rtl="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b="1" kern="1200">
              <a:solidFill>
                <a:srgbClr val="FFFFFF"/>
              </a:solidFill>
              <a:latin typeface="Arial" pitchFamily="34" charset="0"/>
              <a:ea typeface="ＭＳ Ｐゴシック" pitchFamily="100" charset="-128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_content_boxes_w_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ittcon product background-1.jpg"/>
          <p:cNvPicPr>
            <a:picLocks noChangeAspect="1"/>
          </p:cNvPicPr>
          <p:nvPr userDrawn="1"/>
        </p:nvPicPr>
        <p:blipFill>
          <a:blip r:embed="rId2"/>
          <a:srcRect b="14819"/>
          <a:stretch>
            <a:fillRect/>
          </a:stretch>
        </p:blipFill>
        <p:spPr>
          <a:xfrm>
            <a:off x="0" y="2517775"/>
            <a:ext cx="9144000" cy="1533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475" y="1066799"/>
            <a:ext cx="4144962" cy="4286251"/>
          </a:xfrm>
          <a:prstGeom prst="roundRect">
            <a:avLst>
              <a:gd name="adj" fmla="val 2464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1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201" y="1066799"/>
            <a:ext cx="4144962" cy="4286251"/>
          </a:xfrm>
          <a:prstGeom prst="roundRect">
            <a:avLst>
              <a:gd name="adj" fmla="val 2464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1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42888" y="5635625"/>
            <a:ext cx="8677275" cy="384175"/>
          </a:xfrm>
        </p:spPr>
        <p:txBody>
          <a:bodyPr/>
          <a:lstStyle>
            <a:lvl1pPr algn="ctr">
              <a:buFontTx/>
              <a:buNone/>
              <a:defRPr sz="2200" b="1" i="1">
                <a:solidFill>
                  <a:schemeClr val="accent4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22 pt bold italic takeaway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475" y="905775"/>
            <a:ext cx="8675688" cy="2845488"/>
          </a:xfrm>
          <a:prstGeom prst="roundRect">
            <a:avLst>
              <a:gd name="adj" fmla="val 2464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1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244475" y="3968751"/>
            <a:ext cx="8675688" cy="1979612"/>
          </a:xfrm>
          <a:prstGeom prst="roundRect">
            <a:avLst>
              <a:gd name="adj" fmla="val 2464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1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9238" y="942975"/>
            <a:ext cx="4135436" cy="2182126"/>
          </a:xfrm>
          <a:prstGeom prst="roundRect">
            <a:avLst>
              <a:gd name="adj" fmla="val 4012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249238" y="3304275"/>
            <a:ext cx="4135436" cy="2182126"/>
          </a:xfrm>
          <a:prstGeom prst="roundRect">
            <a:avLst>
              <a:gd name="adj" fmla="val 4012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5635625"/>
            <a:ext cx="8677275" cy="498475"/>
          </a:xfrm>
          <a:noFill/>
          <a:ln w="38100" cap="flat" algn="ctr">
            <a:noFill/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/>
          <a:lstStyle>
            <a:lvl1pPr marL="188913" indent="-188913" algn="ctr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FontTx/>
              <a:buNone/>
              <a:defRPr lang="en-US" sz="2200" b="1" i="1" dirty="0" smtClean="0">
                <a:solidFill>
                  <a:schemeClr val="accent4"/>
                </a:solidFill>
                <a:latin typeface="+mn-lt"/>
                <a:ea typeface="ＭＳ Ｐゴシック" pitchFamily="-60" charset="-128"/>
                <a:cs typeface="ＭＳ Ｐゴシック" pitchFamily="-60" charset="-128"/>
              </a:defRPr>
            </a:lvl1pPr>
          </a:lstStyle>
          <a:p>
            <a:pPr marL="188913" lvl="0" indent="-188913" algn="ctr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4"/>
              </a:buClr>
              <a:buFontTx/>
              <a:buNone/>
            </a:pPr>
            <a:r>
              <a:rPr lang="en-US" dirty="0" smtClean="0"/>
              <a:t>22 pt bold italic takeaway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00600" y="942975"/>
            <a:ext cx="4135436" cy="2182126"/>
          </a:xfrm>
          <a:prstGeom prst="roundRect">
            <a:avLst>
              <a:gd name="adj" fmla="val 4012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800600" y="3304275"/>
            <a:ext cx="4135436" cy="2182126"/>
          </a:xfrm>
          <a:prstGeom prst="roundRect">
            <a:avLst>
              <a:gd name="adj" fmla="val 4012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08610" indent="-15430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08000" indent="-152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600"/>
              <a:buFont typeface="Arial"/>
              <a:buChar char="•"/>
              <a:defRPr lang="en-US" sz="16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 with layou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58" y="38100"/>
            <a:ext cx="8289925" cy="700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922339"/>
            <a:ext cx="8685213" cy="4808536"/>
          </a:xfrm>
        </p:spPr>
        <p:txBody>
          <a:bodyPr/>
          <a:lstStyle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0" y="0"/>
            <a:ext cx="9144000" cy="6305550"/>
            <a:chOff x="0" y="0"/>
            <a:chExt cx="9144000" cy="6305550"/>
          </a:xfrm>
        </p:grpSpPr>
        <p:cxnSp>
          <p:nvCxnSpPr>
            <p:cNvPr id="4" name="Straight Connector 3"/>
            <p:cNvCxnSpPr/>
            <p:nvPr userDrawn="1"/>
          </p:nvCxnSpPr>
          <p:spPr bwMode="auto">
            <a:xfrm>
              <a:off x="24288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/>
            <p:cNvCxnSpPr/>
            <p:nvPr userDrawn="1"/>
          </p:nvCxnSpPr>
          <p:spPr bwMode="auto">
            <a:xfrm>
              <a:off x="8915400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/>
            <p:cNvCxnSpPr/>
            <p:nvPr userDrawn="1"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 userDrawn="1"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 userDrawn="1"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 userDrawn="1"/>
          </p:nvCxnSpPr>
          <p:spPr bwMode="auto">
            <a:xfrm>
              <a:off x="0" y="594360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 userDrawn="1"/>
          </p:nvCxnSpPr>
          <p:spPr bwMode="auto">
            <a:xfrm>
              <a:off x="263842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 userDrawn="1"/>
          </p:nvCxnSpPr>
          <p:spPr bwMode="auto">
            <a:xfrm>
              <a:off x="6486525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 userDrawn="1"/>
          </p:nvCxnSpPr>
          <p:spPr bwMode="auto">
            <a:xfrm>
              <a:off x="2305050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 userDrawn="1"/>
          </p:nvCxnSpPr>
          <p:spPr bwMode="auto">
            <a:xfrm>
              <a:off x="6858000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 userDrawn="1"/>
          </p:nvCxnSpPr>
          <p:spPr bwMode="auto">
            <a:xfrm>
              <a:off x="4572000" y="809625"/>
              <a:ext cx="0" cy="49053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 userDrawn="1"/>
          </p:nvCxnSpPr>
          <p:spPr bwMode="auto">
            <a:xfrm>
              <a:off x="242888" y="3448050"/>
              <a:ext cx="86772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 userDrawn="1"/>
          </p:nvCxnSpPr>
          <p:spPr bwMode="auto">
            <a:xfrm>
              <a:off x="242888" y="2514600"/>
              <a:ext cx="86772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 userDrawn="1"/>
          </p:nvCxnSpPr>
          <p:spPr bwMode="auto">
            <a:xfrm>
              <a:off x="242888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 userDrawn="1"/>
          </p:nvCxnSpPr>
          <p:spPr bwMode="auto">
            <a:xfrm>
              <a:off x="8915400" y="0"/>
              <a:ext cx="0" cy="630555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 userDrawn="1"/>
          </p:nvCxnSpPr>
          <p:spPr bwMode="auto">
            <a:xfrm>
              <a:off x="0" y="525463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 userDrawn="1"/>
          </p:nvCxnSpPr>
          <p:spPr bwMode="auto">
            <a:xfrm>
              <a:off x="0" y="106680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 userDrawn="1"/>
          </p:nvCxnSpPr>
          <p:spPr bwMode="auto">
            <a:xfrm>
              <a:off x="0" y="5715000"/>
              <a:ext cx="914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enter backgrou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pittcon product background-1.jpg"/>
          <p:cNvPicPr>
            <a:picLocks noChangeAspect="1"/>
          </p:cNvPicPr>
          <p:nvPr/>
        </p:nvPicPr>
        <p:blipFill>
          <a:blip r:embed="rId2"/>
          <a:srcRect b="14819"/>
          <a:stretch>
            <a:fillRect/>
          </a:stretch>
        </p:blipFill>
        <p:spPr>
          <a:xfrm>
            <a:off x="0" y="2681287"/>
            <a:ext cx="9144000" cy="153352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58" y="38100"/>
            <a:ext cx="8289925" cy="700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922339"/>
            <a:ext cx="8685213" cy="4808536"/>
          </a:xfrm>
        </p:spPr>
        <p:txBody>
          <a:bodyPr/>
          <a:lstStyle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 with liqui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pittcon product background-1.jpg"/>
          <p:cNvPicPr>
            <a:picLocks noChangeAspect="1"/>
          </p:cNvPicPr>
          <p:nvPr/>
        </p:nvPicPr>
        <p:blipFill>
          <a:blip r:embed="rId2"/>
          <a:srcRect t="19148" b="35519"/>
          <a:stretch>
            <a:fillRect/>
          </a:stretch>
        </p:blipFill>
        <p:spPr>
          <a:xfrm>
            <a:off x="0" y="5957888"/>
            <a:ext cx="9144000" cy="34766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ody with liqui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pittcon product background-1.jpg"/>
          <p:cNvPicPr>
            <a:picLocks noChangeAspect="1"/>
          </p:cNvPicPr>
          <p:nvPr/>
        </p:nvPicPr>
        <p:blipFill>
          <a:blip r:embed="rId2"/>
          <a:srcRect t="19148" b="35519"/>
          <a:stretch>
            <a:fillRect/>
          </a:stretch>
        </p:blipFill>
        <p:spPr>
          <a:xfrm>
            <a:off x="0" y="5957888"/>
            <a:ext cx="9144000" cy="34766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4950" y="922339"/>
            <a:ext cx="8685213" cy="4808536"/>
          </a:xfrm>
        </p:spPr>
        <p:txBody>
          <a:bodyPr/>
          <a:lstStyle>
            <a:lvl3pPr>
              <a:buClr>
                <a:schemeClr val="accent5">
                  <a:lumMod val="75000"/>
                </a:schemeClr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ody box with liqui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pittcon product background-1.jpg"/>
          <p:cNvPicPr>
            <a:picLocks noChangeAspect="1"/>
          </p:cNvPicPr>
          <p:nvPr/>
        </p:nvPicPr>
        <p:blipFill>
          <a:blip r:embed="rId2"/>
          <a:srcRect t="19148" b="35519"/>
          <a:stretch>
            <a:fillRect/>
          </a:stretch>
        </p:blipFill>
        <p:spPr>
          <a:xfrm>
            <a:off x="0" y="5957888"/>
            <a:ext cx="9144000" cy="34766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4950" y="1065213"/>
            <a:ext cx="8685213" cy="4364037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/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 body box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pittcon product background-1.jpg"/>
          <p:cNvPicPr>
            <a:picLocks noChangeAspect="1"/>
          </p:cNvPicPr>
          <p:nvPr/>
        </p:nvPicPr>
        <p:blipFill>
          <a:blip r:embed="rId2"/>
          <a:srcRect b="14819"/>
          <a:stretch>
            <a:fillRect/>
          </a:stretch>
        </p:blipFill>
        <p:spPr>
          <a:xfrm>
            <a:off x="0" y="2681287"/>
            <a:ext cx="9144000" cy="153352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4950" y="1065213"/>
            <a:ext cx="8685213" cy="4364037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/>
          <a:lstStyle>
            <a:lvl1pPr marL="157428" indent="-15742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000"/>
              <a:buFont typeface=""/>
              <a:buChar char="•"/>
              <a:defRPr lang="en-US" sz="24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635000" indent="-1905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42888" y="5635625"/>
            <a:ext cx="8677275" cy="384175"/>
          </a:xfrm>
        </p:spPr>
        <p:txBody>
          <a:bodyPr/>
          <a:lstStyle>
            <a:lvl1pPr algn="ctr">
              <a:buFontTx/>
              <a:buNone/>
              <a:defRPr sz="2200" b="1" i="1">
                <a:solidFill>
                  <a:schemeClr val="accent4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22 pt bold italic takeaway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4950" y="905775"/>
            <a:ext cx="4144963" cy="4825100"/>
          </a:xfrm>
        </p:spPr>
        <p:txBody>
          <a:bodyPr/>
          <a:lstStyle>
            <a:lvl1pPr marL="188913" indent="-188913" algn="l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400"/>
              <a:buFont typeface=""/>
              <a:buChar char="•"/>
              <a:defRPr sz="2400" b="0" baseline="0">
                <a:solidFill>
                  <a:srgbClr val="000000"/>
                </a:solidFill>
                <a:latin typeface="Arial"/>
              </a:defRPr>
            </a:lvl1pPr>
            <a:lvl2pPr marL="342900" indent="-171450" algn="l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  <a:latin typeface="Arial"/>
              </a:defRPr>
            </a:lvl2pPr>
            <a:lvl3pPr marL="571500" indent="-171450" algn="l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  <a:latin typeface="Arial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201" y="905775"/>
            <a:ext cx="4144962" cy="4825100"/>
          </a:xfrm>
        </p:spPr>
        <p:txBody>
          <a:bodyPr/>
          <a:lstStyle>
            <a:lvl1pPr>
              <a:defRPr sz="2400" b="0"/>
            </a:lvl1pPr>
            <a:lvl2pPr>
              <a:buClr>
                <a:schemeClr val="accent5">
                  <a:lumMod val="75000"/>
                </a:schemeClr>
              </a:buClr>
              <a:defRPr sz="2000"/>
            </a:lvl2pPr>
            <a:lvl3pPr>
              <a:buClr>
                <a:schemeClr val="accent5">
                  <a:lumMod val="75000"/>
                </a:schemeClr>
              </a:buCl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5" name="Picture 4" descr="pittcon product background-1.jpg"/>
          <p:cNvPicPr>
            <a:picLocks noChangeAspect="1"/>
          </p:cNvPicPr>
          <p:nvPr/>
        </p:nvPicPr>
        <p:blipFill>
          <a:blip r:embed="rId2"/>
          <a:srcRect t="19148" b="35519"/>
          <a:stretch>
            <a:fillRect/>
          </a:stretch>
        </p:blipFill>
        <p:spPr>
          <a:xfrm>
            <a:off x="0" y="5957888"/>
            <a:ext cx="9144000" cy="34766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4950" y="905775"/>
            <a:ext cx="4144963" cy="4825100"/>
          </a:xfrm>
          <a:prstGeom prst="roundRect">
            <a:avLst>
              <a:gd name="adj" fmla="val 2112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marL="188913" indent="-1889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EE3134"/>
              </a:buClr>
              <a:buSzPts val="2400"/>
              <a:buFont typeface=""/>
              <a:buChar char="•"/>
              <a:defRPr lang="en-US" sz="2000" b="1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marL="3429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2000"/>
              <a:buFont typeface="Arial"/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marL="571500" indent="-1714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3E6181"/>
              </a:buClr>
              <a:buSzPts val="1800"/>
              <a:buFont typeface="Arial"/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5201" y="905775"/>
            <a:ext cx="4144962" cy="4825100"/>
          </a:xfrm>
          <a:prstGeom prst="roundRect">
            <a:avLst>
              <a:gd name="adj" fmla="val 2112"/>
            </a:avLst>
          </a:prstGeom>
          <a:gradFill flip="none" rotWithShape="1">
            <a:gsLst>
              <a:gs pos="0">
                <a:schemeClr val="accent1"/>
              </a:gs>
              <a:gs pos="47000">
                <a:srgbClr val="FFFFFF"/>
              </a:gs>
            </a:gsLst>
            <a:lin ang="10800000" scaled="1"/>
            <a:tileRect/>
          </a:gradFill>
          <a:ln w="38100" cap="flat" algn="ctr">
            <a:solidFill>
              <a:schemeClr val="bg1"/>
            </a:solidFill>
            <a:round/>
            <a:headEnd type="none" w="med" len="med"/>
            <a:tailEnd type="none" w="med" len="med"/>
          </a:ln>
          <a:effectLst>
            <a:outerShdw blurRad="533400" dist="241300" dir="9180000" sx="95000" sy="95000" algn="tl" rotWithShape="0">
              <a:schemeClr val="accent1">
                <a:lumMod val="50000"/>
                <a:alpha val="43000"/>
              </a:schemeClr>
            </a:outerShdw>
          </a:effectLst>
        </p:spPr>
        <p:txBody>
          <a:bodyPr vert="horz" wrap="square" lIns="91440" tIns="182880" rIns="91440" bIns="91440" numCol="1" rtlCol="0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har char="•"/>
              <a:defRPr lang="en-US" sz="2000" b="1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Char char="•"/>
              <a:defRPr lang="en-US" sz="20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5">
                  <a:lumMod val="75000"/>
                </a:schemeClr>
              </a:buClr>
              <a:buChar char="•"/>
              <a:defRPr lang="en-US" sz="1800" b="0" kern="1200" dirty="0" smtClean="0">
                <a:solidFill>
                  <a:srgbClr val="000000"/>
                </a:solidFill>
                <a:latin typeface="Arial"/>
                <a:ea typeface="ＭＳ Ｐゴシック" pitchFamily="100" charset="-128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5" name="Picture 4" descr="pittcon product background-1.jpg"/>
          <p:cNvPicPr>
            <a:picLocks noChangeAspect="1"/>
          </p:cNvPicPr>
          <p:nvPr/>
        </p:nvPicPr>
        <p:blipFill>
          <a:blip r:embed="rId2"/>
          <a:srcRect t="19148" b="35519"/>
          <a:stretch>
            <a:fillRect/>
          </a:stretch>
        </p:blipFill>
        <p:spPr>
          <a:xfrm>
            <a:off x="0" y="5957888"/>
            <a:ext cx="9144000" cy="34766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591425" y="6372225"/>
            <a:ext cx="1552575" cy="485775"/>
            <a:chOff x="7591425" y="6372225"/>
            <a:chExt cx="1552575" cy="485775"/>
          </a:xfrm>
        </p:grpSpPr>
        <p:sp>
          <p:nvSpPr>
            <p:cNvPr id="9" name="Rectangle 8"/>
            <p:cNvSpPr/>
            <p:nvPr userDrawn="1"/>
          </p:nvSpPr>
          <p:spPr bwMode="auto">
            <a:xfrm>
              <a:off x="7591425" y="6372225"/>
              <a:ext cx="1552575" cy="4857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24" charset="0"/>
              </a:endParaRPr>
            </a:p>
          </p:txBody>
        </p:sp>
        <p:pic>
          <p:nvPicPr>
            <p:cNvPr id="1031" name="Picture 3" descr="ThermoFisher_PPT-Logo_032-Bk.jpg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7700963" y="6478588"/>
              <a:ext cx="1231900" cy="265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026" name="Straight Connector 17"/>
          <p:cNvCxnSpPr>
            <a:cxnSpLocks noChangeShapeType="1"/>
          </p:cNvCxnSpPr>
          <p:nvPr/>
        </p:nvCxnSpPr>
        <p:spPr bwMode="auto">
          <a:xfrm rot="10800000" flipV="1">
            <a:off x="0" y="769938"/>
            <a:ext cx="9144000" cy="0"/>
          </a:xfrm>
          <a:prstGeom prst="line">
            <a:avLst/>
          </a:prstGeom>
          <a:noFill/>
          <a:ln w="57150">
            <a:solidFill>
              <a:srgbClr val="5C81AA"/>
            </a:solidFill>
            <a:round/>
            <a:headEnd/>
            <a:tailEnd/>
          </a:ln>
        </p:spPr>
      </p:cxn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4476" y="919164"/>
            <a:ext cx="8675688" cy="481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First level: Arial 24pt</a:t>
            </a:r>
          </a:p>
          <a:p>
            <a:pPr lvl="1"/>
            <a:r>
              <a:rPr lang="en-US" dirty="0" smtClean="0"/>
              <a:t>Second level: Arial 20pt</a:t>
            </a:r>
          </a:p>
          <a:p>
            <a:pPr lvl="2"/>
            <a:r>
              <a:rPr lang="en-US" dirty="0" smtClean="0"/>
              <a:t>Third level: Arial 18pt					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gray">
          <a:xfrm>
            <a:off x="237137" y="41874"/>
            <a:ext cx="8683026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16" rIns="4572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 : Arial 28pt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20650" y="6383338"/>
            <a:ext cx="130968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fld id="{BC224649-6F24-4CDF-9623-7616656F3EFD}" type="slidenum">
              <a:rPr lang="en-US" sz="1000" b="1"/>
              <a:pPr/>
              <a:t>‹#›</a:t>
            </a:fld>
            <a:endParaRPr lang="en-US" sz="1200" b="1"/>
          </a:p>
        </p:txBody>
      </p:sp>
      <p:sp>
        <p:nvSpPr>
          <p:cNvPr id="98322" name="Line 18"/>
          <p:cNvSpPr>
            <a:spLocks noChangeShapeType="1"/>
          </p:cNvSpPr>
          <p:nvPr/>
        </p:nvSpPr>
        <p:spPr bwMode="auto">
          <a:xfrm>
            <a:off x="-7938" y="6311900"/>
            <a:ext cx="9151938" cy="0"/>
          </a:xfrm>
          <a:prstGeom prst="line">
            <a:avLst/>
          </a:prstGeom>
          <a:noFill/>
          <a:ln w="28575">
            <a:solidFill>
              <a:srgbClr val="4F6F9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124" charset="0"/>
              <a:ea typeface="+mn-ea"/>
            </a:endParaRPr>
          </a:p>
        </p:txBody>
      </p:sp>
      <p:sp>
        <p:nvSpPr>
          <p:cNvPr id="6" name="Text Box 9" hidden="1"/>
          <p:cNvSpPr txBox="1">
            <a:spLocks noChangeArrowheads="1"/>
          </p:cNvSpPr>
          <p:nvPr/>
        </p:nvSpPr>
        <p:spPr bwMode="auto">
          <a:xfrm>
            <a:off x="3897984" y="6540500"/>
            <a:ext cx="13477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800" i="1" dirty="0">
                <a:latin typeface="Arial Unicode MS" pitchFamily="34" charset="-128"/>
              </a:rPr>
              <a:t>Proprietary &amp;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5" r:id="rId2"/>
    <p:sldLayoutId id="2147483856" r:id="rId3"/>
    <p:sldLayoutId id="2147483857" r:id="rId4"/>
    <p:sldLayoutId id="2147483872" r:id="rId5"/>
    <p:sldLayoutId id="2147483873" r:id="rId6"/>
    <p:sldLayoutId id="2147483858" r:id="rId7"/>
    <p:sldLayoutId id="2147483860" r:id="rId8"/>
    <p:sldLayoutId id="2147483870" r:id="rId9"/>
    <p:sldLayoutId id="2147483864" r:id="rId10"/>
    <p:sldLayoutId id="2147483865" r:id="rId11"/>
    <p:sldLayoutId id="2147483867" r:id="rId12"/>
    <p:sldLayoutId id="2147483871" r:id="rId13"/>
    <p:sldLayoutId id="2147483874" r:id="rId14"/>
    <p:sldLayoutId id="2147483869" r:id="rId15"/>
    <p:sldLayoutId id="2147483859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ＭＳ Ｐゴシック" pitchFamily="-60" charset="-128"/>
          <a:cs typeface="ＭＳ Ｐゴシック" pitchFamily="-60" charset="-128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  <a:ea typeface="ＭＳ Ｐゴシック" pitchFamily="-60" charset="-128"/>
          <a:cs typeface="ＭＳ Ｐゴシック" pitchFamily="-60" charset="-128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124" charset="0"/>
        </a:defRPr>
      </a:lvl9pPr>
    </p:titleStyle>
    <p:bodyStyle>
      <a:lvl1pPr marL="188913" indent="-188913" algn="l" defTabSz="171450" rtl="0" eaLnBrk="1" fontAlgn="base" hangingPunct="1">
        <a:spcBef>
          <a:spcPct val="0"/>
        </a:spcBef>
        <a:spcAft>
          <a:spcPts val="600"/>
        </a:spcAft>
        <a:buClr>
          <a:schemeClr val="accent4"/>
        </a:buClr>
        <a:buChar char="•"/>
        <a:defRPr sz="2400" b="0">
          <a:solidFill>
            <a:schemeClr val="tx1"/>
          </a:solidFill>
          <a:latin typeface="+mn-lt"/>
          <a:ea typeface="ＭＳ Ｐゴシック" pitchFamily="-60" charset="-128"/>
          <a:cs typeface="ＭＳ Ｐゴシック" pitchFamily="-60" charset="-128"/>
        </a:defRPr>
      </a:lvl1pPr>
      <a:lvl2pPr marL="342900" indent="-171450" algn="l" defTabSz="3429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  <a:ea typeface="ＭＳ Ｐゴシック" pitchFamily="124" charset="-128"/>
        </a:defRPr>
      </a:lvl2pPr>
      <a:lvl3pPr marL="571500" indent="-171450" algn="l" defTabSz="571500" rtl="0" eaLnBrk="1" fontAlgn="base" hangingPunct="1">
        <a:spcBef>
          <a:spcPct val="0"/>
        </a:spcBef>
        <a:spcAft>
          <a:spcPts val="600"/>
        </a:spcAft>
        <a:buClr>
          <a:schemeClr val="accent5">
            <a:lumMod val="75000"/>
          </a:schemeClr>
        </a:buClr>
        <a:buFont typeface="Arial" pitchFamily="34" charset="0"/>
        <a:buChar char="•"/>
        <a:defRPr>
          <a:solidFill>
            <a:schemeClr val="tx1"/>
          </a:solidFill>
          <a:latin typeface="+mn-lt"/>
          <a:ea typeface="ＭＳ Ｐゴシック" pitchFamily="124" charset="-128"/>
        </a:defRPr>
      </a:lvl3pPr>
      <a:lvl4pPr marL="1317625" indent="-203200" algn="l" rtl="0" eaLnBrk="1" fontAlgn="base" hangingPunct="1">
        <a:spcBef>
          <a:spcPct val="0"/>
        </a:spcBef>
        <a:spcAft>
          <a:spcPct val="20000"/>
        </a:spcAft>
        <a:buFont typeface="Symbol" pitchFamily="18" charset="2"/>
        <a:buChar char="-"/>
        <a:defRPr sz="1600">
          <a:solidFill>
            <a:schemeClr val="tx1"/>
          </a:solidFill>
          <a:latin typeface="+mn-lt"/>
          <a:ea typeface="ＭＳ Ｐゴシック" pitchFamily="124" charset="-128"/>
        </a:defRPr>
      </a:lvl4pPr>
      <a:lvl5pPr marL="17160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5pPr>
      <a:lvl6pPr marL="21732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6pPr>
      <a:lvl7pPr marL="26304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7pPr>
      <a:lvl8pPr marL="30876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8pPr>
      <a:lvl9pPr marL="3544888" indent="-182563" algn="l" rtl="0" eaLnBrk="1" fontAlgn="base" hangingPunct="1">
        <a:spcBef>
          <a:spcPct val="0"/>
        </a:spcBef>
        <a:spcAft>
          <a:spcPct val="20000"/>
        </a:spcAft>
        <a:buChar char="•"/>
        <a:defRPr sz="1500">
          <a:solidFill>
            <a:schemeClr val="tx1"/>
          </a:solidFill>
          <a:latin typeface="+mn-lt"/>
          <a:ea typeface="ＭＳ Ｐゴシック" pitchFamily="12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png"/><Relationship Id="rId7" Type="http://schemas.openxmlformats.org/officeDocument/2006/relationships/hyperlink" Target="http://www.thermofisher.com/us/en/home/products-and-services/promotions/ion-community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ingwei.Ni@thermofisher.com" TargetMode="External"/><Relationship Id="rId5" Type="http://schemas.openxmlformats.org/officeDocument/2006/relationships/hyperlink" Target="mailto:ngs-amsupport@lifetech.com" TargetMode="External"/><Relationship Id="rId4" Type="http://schemas.openxmlformats.org/officeDocument/2006/relationships/hyperlink" Target="mailto:ionsupport@lifetech.com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200" dirty="0" smtClean="0"/>
              <a:t>	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962" y="2585691"/>
            <a:ext cx="5892201" cy="794055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Ion Torrent</a:t>
            </a:r>
            <a:r>
              <a:rPr lang="en-US" dirty="0" smtClean="0"/>
              <a:t>™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– Run Analysis and Introduction to the Torrent Browser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01028" y="3436293"/>
            <a:ext cx="241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Torrent Suite™ v5.0.2</a:t>
            </a:r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7338" y="800100"/>
            <a:ext cx="8521700" cy="4679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363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Data Tab – Table View &amp; List View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47650" y="1885950"/>
            <a:ext cx="508000" cy="1905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" name="Rectangular Callout 8"/>
          <p:cNvSpPr>
            <a:spLocks noChangeArrowheads="1"/>
          </p:cNvSpPr>
          <p:nvPr/>
        </p:nvSpPr>
        <p:spPr bwMode="auto">
          <a:xfrm>
            <a:off x="822325" y="5541963"/>
            <a:ext cx="2057400" cy="381000"/>
          </a:xfrm>
          <a:prstGeom prst="wedgeRectCallout">
            <a:avLst>
              <a:gd name="adj1" fmla="val -20139"/>
              <a:gd name="adj2" fmla="val -534167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ea typeface="+mn-ea"/>
                <a:cs typeface="Arial" pitchFamily="34" charset="0"/>
              </a:rPr>
              <a:t>Click to see run report</a:t>
            </a:r>
          </a:p>
        </p:txBody>
      </p:sp>
      <p:sp>
        <p:nvSpPr>
          <p:cNvPr id="15366" name="Text Box 7"/>
          <p:cNvSpPr txBox="1">
            <a:spLocks noChangeArrowheads="1"/>
          </p:cNvSpPr>
          <p:nvPr/>
        </p:nvSpPr>
        <p:spPr bwMode="auto">
          <a:xfrm>
            <a:off x="3382236" y="5484813"/>
            <a:ext cx="27109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BE" sz="3200" dirty="0">
                <a:cs typeface="Arial" pitchFamily="34" charset="0"/>
              </a:rPr>
              <a:t>Open a report</a:t>
            </a:r>
            <a:endParaRPr lang="en-US" sz="3200" dirty="0"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61950" y="3113088"/>
            <a:ext cx="3067050" cy="142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87" name="Rectangular Callout 8"/>
          <p:cNvSpPr>
            <a:spLocks noChangeArrowheads="1"/>
          </p:cNvSpPr>
          <p:nvPr/>
        </p:nvSpPr>
        <p:spPr bwMode="auto">
          <a:xfrm>
            <a:off x="5181600" y="4267200"/>
            <a:ext cx="3794125" cy="1905000"/>
          </a:xfrm>
          <a:prstGeom prst="wedgeRectCallout">
            <a:avLst>
              <a:gd name="adj1" fmla="val -102035"/>
              <a:gd name="adj2" fmla="val -53092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cs typeface="Arial" pitchFamily="34" charset="0"/>
              </a:rPr>
              <a:t>Thumbnail report, generated fast giving you an estimation of the metrics before the entire analysis is performed</a:t>
            </a:r>
          </a:p>
          <a:p>
            <a:pPr algn="ctr"/>
            <a:r>
              <a:rPr lang="fr-BE" sz="1800" dirty="0">
                <a:solidFill>
                  <a:schemeClr val="tx1"/>
                </a:solidFill>
                <a:cs typeface="Arial" pitchFamily="34" charset="0"/>
              </a:rPr>
              <a:t>(1/171 of the chip)</a:t>
            </a:r>
          </a:p>
          <a:p>
            <a:pPr algn="ctr"/>
            <a:r>
              <a:rPr lang="fr-BE" sz="1800" dirty="0" smtClean="0">
                <a:solidFill>
                  <a:schemeClr val="tx1"/>
                </a:solidFill>
                <a:cs typeface="Arial" pitchFamily="34" charset="0"/>
              </a:rPr>
              <a:t>960,000 </a:t>
            </a:r>
            <a:r>
              <a:rPr lang="fr-BE" sz="1800" dirty="0">
                <a:solidFill>
                  <a:schemeClr val="tx1"/>
                </a:solidFill>
                <a:cs typeface="Arial" pitchFamily="34" charset="0"/>
              </a:rPr>
              <a:t>out of </a:t>
            </a:r>
            <a:r>
              <a:rPr lang="en-US" sz="1800" dirty="0" smtClean="0">
                <a:solidFill>
                  <a:schemeClr val="tx1"/>
                </a:solidFill>
                <a:cs typeface="Arial" pitchFamily="34" charset="0"/>
              </a:rPr>
              <a:t>164,699,136 </a:t>
            </a:r>
            <a:r>
              <a:rPr lang="en-US" sz="1800" dirty="0">
                <a:solidFill>
                  <a:schemeClr val="tx1"/>
                </a:solidFill>
                <a:cs typeface="Arial" pitchFamily="34" charset="0"/>
              </a:rPr>
              <a:t>wells</a:t>
            </a:r>
          </a:p>
        </p:txBody>
      </p:sp>
      <p:sp>
        <p:nvSpPr>
          <p:cNvPr id="16388" name="Rectangular Callout 8"/>
          <p:cNvSpPr>
            <a:spLocks noChangeArrowheads="1"/>
          </p:cNvSpPr>
          <p:nvPr/>
        </p:nvSpPr>
        <p:spPr bwMode="auto">
          <a:xfrm>
            <a:off x="5972175" y="3278188"/>
            <a:ext cx="2857500" cy="415925"/>
          </a:xfrm>
          <a:prstGeom prst="wedgeRectCallout">
            <a:avLst>
              <a:gd name="adj1" fmla="val -146889"/>
              <a:gd name="adj2" fmla="val 45801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400">
                <a:solidFill>
                  <a:schemeClr val="tx1"/>
                </a:solidFill>
                <a:cs typeface="Arial" pitchFamily="34" charset="0"/>
              </a:rPr>
              <a:t>Full report with final metrics</a:t>
            </a: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1422400"/>
            <a:ext cx="9144000" cy="1306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96900" y="146050"/>
            <a:ext cx="8547100" cy="833438"/>
          </a:xfrm>
          <a:ln>
            <a:noFill/>
          </a:ln>
        </p:spPr>
        <p:txBody>
          <a:bodyPr/>
          <a:lstStyle/>
          <a:p>
            <a:r>
              <a:rPr lang="en-US" dirty="0" smtClean="0"/>
              <a:t>How to reanalyze a run?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422400"/>
            <a:ext cx="914400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2852738"/>
            <a:ext cx="9144000" cy="171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ular Callout 8"/>
          <p:cNvSpPr>
            <a:spLocks noChangeArrowheads="1"/>
          </p:cNvSpPr>
          <p:nvPr/>
        </p:nvSpPr>
        <p:spPr bwMode="auto">
          <a:xfrm>
            <a:off x="8064500" y="723900"/>
            <a:ext cx="723900" cy="415925"/>
          </a:xfrm>
          <a:prstGeom prst="wedgeRectCallout">
            <a:avLst>
              <a:gd name="adj1" fmla="val 42106"/>
              <a:gd name="adj2" fmla="val 151907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7414" name="Rectangular Callout 8"/>
          <p:cNvSpPr>
            <a:spLocks noChangeArrowheads="1"/>
          </p:cNvSpPr>
          <p:nvPr/>
        </p:nvSpPr>
        <p:spPr bwMode="auto">
          <a:xfrm>
            <a:off x="2711450" y="3021013"/>
            <a:ext cx="723900" cy="415925"/>
          </a:xfrm>
          <a:prstGeom prst="wedgeRectCallout">
            <a:avLst>
              <a:gd name="adj1" fmla="val -79824"/>
              <a:gd name="adj2" fmla="val 192366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7415" name="Rectangular Callout 8"/>
          <p:cNvSpPr>
            <a:spLocks noChangeArrowheads="1"/>
          </p:cNvSpPr>
          <p:nvPr/>
        </p:nvSpPr>
        <p:spPr bwMode="auto">
          <a:xfrm>
            <a:off x="685800" y="4876800"/>
            <a:ext cx="723900" cy="415925"/>
          </a:xfrm>
          <a:prstGeom prst="wedgeRectCallout">
            <a:avLst>
              <a:gd name="adj1" fmla="val -62500"/>
              <a:gd name="adj2" fmla="val -156491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800">
                <a:solidFill>
                  <a:schemeClr val="tx1"/>
                </a:solidFill>
                <a:cs typeface="Arial" pitchFamily="34" charset="0"/>
              </a:rPr>
              <a:t>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74887" y="716480"/>
            <a:ext cx="3008313" cy="504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5" name="Picture 7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541987" y="718988"/>
            <a:ext cx="3340100" cy="503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36" name="Rectangular Callout 8"/>
          <p:cNvSpPr>
            <a:spLocks noChangeArrowheads="1"/>
          </p:cNvSpPr>
          <p:nvPr/>
        </p:nvSpPr>
        <p:spPr bwMode="auto">
          <a:xfrm>
            <a:off x="3054500" y="1827730"/>
            <a:ext cx="1573212" cy="582612"/>
          </a:xfrm>
          <a:prstGeom prst="wedgeRectCallout">
            <a:avLst>
              <a:gd name="adj1" fmla="val -81551"/>
              <a:gd name="adj2" fmla="val -71796"/>
            </a:avLst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Unclick Thumbnail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5400" y="1600200"/>
            <a:ext cx="188912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 err="1">
                <a:ea typeface="+mn-ea"/>
                <a:cs typeface="Arial" pitchFamily="34" charset="0"/>
              </a:rPr>
              <a:t>Barcoding</a:t>
            </a:r>
            <a:r>
              <a:rPr lang="en-US" sz="1800" dirty="0">
                <a:ea typeface="+mn-ea"/>
                <a:cs typeface="Arial" pitchFamily="34" charset="0"/>
              </a:rPr>
              <a:t> table</a:t>
            </a:r>
          </a:p>
          <a:p>
            <a:pPr algn="r">
              <a:defRPr/>
            </a:pPr>
            <a:r>
              <a:rPr lang="en-US" sz="1800" dirty="0">
                <a:ea typeface="+mn-ea"/>
                <a:cs typeface="Arial" pitchFamily="34" charset="0"/>
              </a:rPr>
              <a:t>(if applicable)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7450" y="2997200"/>
            <a:ext cx="19970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ea typeface="+mn-ea"/>
                <a:cs typeface="Arial" pitchFamily="34" charset="0"/>
              </a:rPr>
              <a:t>Unaligned/</a:t>
            </a:r>
          </a:p>
          <a:p>
            <a:pPr algn="r">
              <a:defRPr/>
            </a:pPr>
            <a:r>
              <a:rPr lang="en-US" sz="1800" dirty="0">
                <a:ea typeface="+mn-ea"/>
                <a:cs typeface="Arial" pitchFamily="34" charset="0"/>
              </a:rPr>
              <a:t>Aligned metrics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9675" y="4648200"/>
            <a:ext cx="197485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 err="1">
                <a:ea typeface="+mn-ea"/>
                <a:cs typeface="Arial" pitchFamily="34" charset="0"/>
              </a:rPr>
              <a:t>Plugin</a:t>
            </a:r>
            <a:r>
              <a:rPr lang="en-US" sz="1800" dirty="0">
                <a:ea typeface="+mn-ea"/>
                <a:cs typeface="Arial" pitchFamily="34" charset="0"/>
              </a:rPr>
              <a:t> summaries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9425" y="5253038"/>
            <a:ext cx="14351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ea typeface="+mn-ea"/>
                <a:cs typeface="Arial" pitchFamily="34" charset="0"/>
              </a:rPr>
              <a:t>Output files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0488" y="1143000"/>
            <a:ext cx="1824037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ea typeface="+mn-ea"/>
                <a:cs typeface="Arial" pitchFamily="34" charset="0"/>
              </a:rPr>
              <a:t>Navigation bar</a:t>
            </a:r>
          </a:p>
        </p:txBody>
      </p:sp>
      <p:pic>
        <p:nvPicPr>
          <p:cNvPr id="19463" name="Picture 11" descr="C:\Users\Mooneym2\Pictures\analyz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77200" y="152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429000" y="990600"/>
            <a:ext cx="3733800" cy="5029200"/>
            <a:chOff x="3276600" y="228600"/>
            <a:chExt cx="3733800" cy="4876800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3352800" y="304800"/>
              <a:ext cx="3553627" cy="4661174"/>
              <a:chOff x="2535445" y="304169"/>
              <a:chExt cx="3940081" cy="6489690"/>
            </a:xfrm>
          </p:grpSpPr>
          <p:pic>
            <p:nvPicPr>
              <p:cNvPr id="19473" name="Picture 2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2535445" y="304169"/>
                <a:ext cx="3918058" cy="1101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74" name="Picture 3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2535445" y="1404772"/>
                <a:ext cx="3875920" cy="672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75" name="Picture 4"/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2557468" y="2082253"/>
                <a:ext cx="3918058" cy="1396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76" name="Picture 5"/>
              <p:cNvPicPr>
                <a:picLocks noChangeAspect="1" noChangeArrowheads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 bwMode="auto">
              <a:xfrm>
                <a:off x="2590503" y="3497505"/>
                <a:ext cx="2774790" cy="1167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77" name="Picture 6"/>
              <p:cNvPicPr>
                <a:picLocks noChangeAspect="1" noChangeArrowheads="1"/>
              </p:cNvPicPr>
              <p:nvPr/>
            </p:nvPicPr>
            <p:blipFill>
              <a:blip r:embed="rId8" cstate="screen"/>
              <a:srcRect/>
              <a:stretch>
                <a:fillRect/>
              </a:stretch>
            </p:blipFill>
            <p:spPr bwMode="auto">
              <a:xfrm>
                <a:off x="2590498" y="4727409"/>
                <a:ext cx="3721764" cy="7818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78" name="Picture 6"/>
              <p:cNvPicPr>
                <a:picLocks noChangeAspect="1" noChangeArrowheads="1"/>
              </p:cNvPicPr>
              <p:nvPr/>
            </p:nvPicPr>
            <p:blipFill>
              <a:blip r:embed="rId9" cstate="screen"/>
              <a:srcRect/>
              <a:stretch>
                <a:fillRect/>
              </a:stretch>
            </p:blipFill>
            <p:spPr bwMode="auto">
              <a:xfrm>
                <a:off x="2590480" y="4879808"/>
                <a:ext cx="3721764" cy="743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79" name="Picture 6"/>
              <p:cNvPicPr>
                <a:picLocks noChangeAspect="1" noChangeArrowheads="1"/>
              </p:cNvPicPr>
              <p:nvPr/>
            </p:nvPicPr>
            <p:blipFill>
              <a:blip r:embed="rId10" cstate="screen"/>
              <a:srcRect/>
              <a:stretch>
                <a:fillRect/>
              </a:stretch>
            </p:blipFill>
            <p:spPr bwMode="auto">
              <a:xfrm>
                <a:off x="2590513" y="5622915"/>
                <a:ext cx="3721764" cy="126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80" name="Picture 6"/>
              <p:cNvPicPr>
                <a:picLocks noChangeAspect="1" noChangeArrowheads="1"/>
              </p:cNvPicPr>
              <p:nvPr/>
            </p:nvPicPr>
            <p:blipFill>
              <a:blip r:embed="rId11" cstate="screen"/>
              <a:srcRect/>
              <a:stretch>
                <a:fillRect/>
              </a:stretch>
            </p:blipFill>
            <p:spPr bwMode="auto">
              <a:xfrm>
                <a:off x="2590462" y="5466851"/>
                <a:ext cx="3721764" cy="848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481" name="Picture 7"/>
              <p:cNvPicPr>
                <a:picLocks noChangeAspect="1" noChangeArrowheads="1"/>
              </p:cNvPicPr>
              <p:nvPr/>
            </p:nvPicPr>
            <p:blipFill>
              <a:blip r:embed="rId12" cstate="screen"/>
              <a:srcRect/>
              <a:stretch>
                <a:fillRect/>
              </a:stretch>
            </p:blipFill>
            <p:spPr bwMode="auto">
              <a:xfrm>
                <a:off x="2611296" y="5821601"/>
                <a:ext cx="3721764" cy="9722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6" name="Rectangle 25"/>
            <p:cNvSpPr/>
            <p:nvPr/>
          </p:nvSpPr>
          <p:spPr>
            <a:xfrm>
              <a:off x="3276600" y="228600"/>
              <a:ext cx="3733800" cy="487680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465" name="Title 28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Run Report - Overview</a:t>
            </a:r>
          </a:p>
        </p:txBody>
      </p:sp>
      <p:sp>
        <p:nvSpPr>
          <p:cNvPr id="30" name="Left Brace 29"/>
          <p:cNvSpPr/>
          <p:nvPr/>
        </p:nvSpPr>
        <p:spPr>
          <a:xfrm>
            <a:off x="3276600" y="1219200"/>
            <a:ext cx="76200" cy="152400"/>
          </a:xfrm>
          <a:prstGeom prst="leftBrac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Left Brace 33"/>
          <p:cNvSpPr/>
          <p:nvPr/>
        </p:nvSpPr>
        <p:spPr>
          <a:xfrm>
            <a:off x="3276600" y="1447800"/>
            <a:ext cx="76200" cy="685800"/>
          </a:xfrm>
          <a:prstGeom prst="leftBrac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276600" y="2438400"/>
            <a:ext cx="76200" cy="1828800"/>
          </a:xfrm>
          <a:prstGeom prst="leftBrac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eft Brace 35"/>
          <p:cNvSpPr/>
          <p:nvPr/>
        </p:nvSpPr>
        <p:spPr>
          <a:xfrm>
            <a:off x="3276600" y="4572000"/>
            <a:ext cx="76200" cy="457200"/>
          </a:xfrm>
          <a:prstGeom prst="leftBrac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Left Brace 31"/>
          <p:cNvSpPr/>
          <p:nvPr/>
        </p:nvSpPr>
        <p:spPr>
          <a:xfrm>
            <a:off x="3276600" y="5181600"/>
            <a:ext cx="76200" cy="457200"/>
          </a:xfrm>
          <a:prstGeom prst="leftBrac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9713" y="1587500"/>
            <a:ext cx="8859837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3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Run Report – Top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4813" y="2549525"/>
            <a:ext cx="22860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ular Callout 12"/>
          <p:cNvSpPr>
            <a:spLocks noChangeArrowheads="1"/>
          </p:cNvSpPr>
          <p:nvPr/>
        </p:nvSpPr>
        <p:spPr bwMode="auto">
          <a:xfrm>
            <a:off x="4038600" y="1981200"/>
            <a:ext cx="2146300" cy="506413"/>
          </a:xfrm>
          <a:prstGeom prst="wedgeRectCallout">
            <a:avLst>
              <a:gd name="adj1" fmla="val -108134"/>
              <a:gd name="adj2" fmla="val 72884"/>
            </a:avLst>
          </a:prstGeom>
          <a:solidFill>
            <a:schemeClr val="bg1"/>
          </a:solidFill>
          <a:ln w="25400" algn="ctr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800" dirty="0">
                <a:ea typeface="+mn-ea"/>
                <a:cs typeface="Arial" pitchFamily="34" charset="0"/>
              </a:rPr>
              <a:t>Navigate run report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22500" y="2009775"/>
            <a:ext cx="9144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8313" y="2298700"/>
            <a:ext cx="13716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124575" y="2825750"/>
            <a:ext cx="2084388" cy="7493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ular Callout 16"/>
          <p:cNvSpPr>
            <a:spLocks noChangeArrowheads="1"/>
          </p:cNvSpPr>
          <p:nvPr/>
        </p:nvSpPr>
        <p:spPr bwMode="auto">
          <a:xfrm>
            <a:off x="5562600" y="3962400"/>
            <a:ext cx="2514600" cy="609600"/>
          </a:xfrm>
          <a:prstGeom prst="wedgeRectCallout">
            <a:avLst>
              <a:gd name="adj1" fmla="val -949"/>
              <a:gd name="adj2" fmla="val -115366"/>
            </a:avLst>
          </a:prstGeom>
          <a:solidFill>
            <a:schemeClr val="bg1"/>
          </a:solidFill>
          <a:ln w="25400" algn="ctr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1800" dirty="0">
                <a:ea typeface="+mn-ea"/>
                <a:cs typeface="Arial" pitchFamily="34" charset="0"/>
              </a:rPr>
              <a:t>See other run reports </a:t>
            </a:r>
          </a:p>
          <a:p>
            <a:pPr algn="ctr">
              <a:defRPr/>
            </a:pPr>
            <a:r>
              <a:rPr lang="en-US" sz="1800" dirty="0">
                <a:ea typeface="+mn-ea"/>
                <a:cs typeface="Arial" pitchFamily="34" charset="0"/>
              </a:rPr>
              <a:t>for this run*</a:t>
            </a:r>
          </a:p>
        </p:txBody>
      </p:sp>
      <p:sp>
        <p:nvSpPr>
          <p:cNvPr id="20490" name="TextBox 18"/>
          <p:cNvSpPr txBox="1">
            <a:spLocks noChangeArrowheads="1"/>
          </p:cNvSpPr>
          <p:nvPr/>
        </p:nvSpPr>
        <p:spPr bwMode="auto">
          <a:xfrm>
            <a:off x="1949450" y="5419725"/>
            <a:ext cx="4908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cs typeface="Arial" pitchFamily="34" charset="0"/>
              </a:rPr>
              <a:t>* Most recent analysis defaults as representative run report.</a:t>
            </a:r>
          </a:p>
          <a:p>
            <a:pPr algn="ctr"/>
            <a:r>
              <a:rPr lang="en-US" sz="1400">
                <a:cs typeface="Arial" pitchFamily="34" charset="0"/>
              </a:rPr>
              <a:t>User can change representative run report.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382000" cy="1143000"/>
          </a:xfrm>
        </p:spPr>
        <p:txBody>
          <a:bodyPr lIns="91440" tIns="45720" rIns="91440" bIns="45720"/>
          <a:lstStyle/>
          <a:p>
            <a:r>
              <a:rPr lang="en-US" sz="2800" dirty="0" smtClean="0"/>
              <a:t>Run Report – </a:t>
            </a:r>
            <a:r>
              <a:rPr lang="en-US" sz="2800" dirty="0" err="1" smtClean="0"/>
              <a:t>Barcoding</a:t>
            </a:r>
            <a:r>
              <a:rPr lang="en-US" sz="2800" dirty="0" smtClean="0"/>
              <a:t> information (if used)</a:t>
            </a:r>
          </a:p>
        </p:txBody>
      </p:sp>
      <p:sp>
        <p:nvSpPr>
          <p:cNvPr id="21507" name="TextBox 18"/>
          <p:cNvSpPr txBox="1">
            <a:spLocks noChangeArrowheads="1"/>
          </p:cNvSpPr>
          <p:nvPr/>
        </p:nvSpPr>
        <p:spPr bwMode="auto">
          <a:xfrm>
            <a:off x="3232344" y="3965575"/>
            <a:ext cx="1517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>
                <a:cs typeface="Arial" pitchFamily="34" charset="0"/>
              </a:rPr>
              <a:t> Total output</a:t>
            </a:r>
          </a:p>
        </p:txBody>
      </p:sp>
      <p:sp>
        <p:nvSpPr>
          <p:cNvPr id="21508" name="TextBox 19"/>
          <p:cNvSpPr txBox="1">
            <a:spLocks noChangeArrowheads="1"/>
          </p:cNvSpPr>
          <p:nvPr/>
        </p:nvSpPr>
        <p:spPr bwMode="auto">
          <a:xfrm>
            <a:off x="3232344" y="4265613"/>
            <a:ext cx="16114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>
                <a:cs typeface="Arial" pitchFamily="34" charset="0"/>
              </a:rPr>
              <a:t> AQ20 Bases</a:t>
            </a:r>
          </a:p>
        </p:txBody>
      </p:sp>
      <p:sp>
        <p:nvSpPr>
          <p:cNvPr id="21509" name="TextBox 20"/>
          <p:cNvSpPr txBox="1">
            <a:spLocks noChangeArrowheads="1"/>
          </p:cNvSpPr>
          <p:nvPr/>
        </p:nvSpPr>
        <p:spPr bwMode="auto">
          <a:xfrm>
            <a:off x="3232344" y="4865688"/>
            <a:ext cx="2765565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>
                <a:cs typeface="Arial" pitchFamily="34" charset="0"/>
              </a:rPr>
              <a:t> Mean AQ20 read length</a:t>
            </a:r>
          </a:p>
        </p:txBody>
      </p:sp>
      <p:sp>
        <p:nvSpPr>
          <p:cNvPr id="21510" name="TextBox 21"/>
          <p:cNvSpPr txBox="1">
            <a:spLocks noChangeArrowheads="1"/>
          </p:cNvSpPr>
          <p:nvPr/>
        </p:nvSpPr>
        <p:spPr bwMode="auto">
          <a:xfrm>
            <a:off x="3232344" y="4565650"/>
            <a:ext cx="1547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>
                <a:cs typeface="Arial" pitchFamily="34" charset="0"/>
              </a:rPr>
              <a:t> AQ20 reads</a:t>
            </a:r>
          </a:p>
        </p:txBody>
      </p:sp>
      <p:sp>
        <p:nvSpPr>
          <p:cNvPr id="21511" name="TextBox 22"/>
          <p:cNvSpPr txBox="1">
            <a:spLocks noChangeArrowheads="1"/>
          </p:cNvSpPr>
          <p:nvPr/>
        </p:nvSpPr>
        <p:spPr bwMode="auto">
          <a:xfrm>
            <a:off x="2799736" y="3635375"/>
            <a:ext cx="33618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cs typeface="Arial" pitchFamily="34" charset="0"/>
              </a:rPr>
              <a:t>For each Barcode, we show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765175" y="1519238"/>
            <a:ext cx="7450138" cy="1604962"/>
            <a:chOff x="819150" y="1310640"/>
            <a:chExt cx="7450001" cy="1605196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819150" y="1645651"/>
              <a:ext cx="7450001" cy="1270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819150" y="1310640"/>
              <a:ext cx="7450001" cy="344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0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62000" y="685800"/>
            <a:ext cx="7635875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itle 5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838200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Run Report – Summary of Unaligned reads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9600" y="3124200"/>
            <a:ext cx="7543800" cy="4572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1143000" y="5943600"/>
            <a:ext cx="5994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cs typeface="Arial" pitchFamily="34" charset="0"/>
              </a:rPr>
              <a:t>Information about bases and reads </a:t>
            </a:r>
            <a:r>
              <a:rPr lang="en-US" sz="2000" i="1" dirty="0">
                <a:cs typeface="Arial" pitchFamily="34" charset="0"/>
              </a:rPr>
              <a:t>before</a:t>
            </a:r>
            <a:r>
              <a:rPr lang="en-US" sz="2000" dirty="0">
                <a:cs typeface="Arial" pitchFamily="34" charset="0"/>
              </a:rPr>
              <a:t> mapping</a:t>
            </a:r>
          </a:p>
        </p:txBody>
      </p:sp>
      <p:sp>
        <p:nvSpPr>
          <p:cNvPr id="22534" name="Rectangle 12"/>
          <p:cNvSpPr>
            <a:spLocks noChangeArrowheads="1"/>
          </p:cNvSpPr>
          <p:nvPr/>
        </p:nvSpPr>
        <p:spPr bwMode="auto">
          <a:xfrm>
            <a:off x="811213" y="5459413"/>
            <a:ext cx="18557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cs typeface="Arial" pitchFamily="34" charset="0"/>
              </a:rPr>
              <a:t>Efficiency of chip loading</a:t>
            </a:r>
          </a:p>
        </p:txBody>
      </p:sp>
      <p:sp>
        <p:nvSpPr>
          <p:cNvPr id="22535" name="Rectangle 14"/>
          <p:cNvSpPr>
            <a:spLocks noChangeArrowheads="1"/>
          </p:cNvSpPr>
          <p:nvPr/>
        </p:nvSpPr>
        <p:spPr bwMode="auto">
          <a:xfrm>
            <a:off x="2590800" y="5367338"/>
            <a:ext cx="2362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Percentage of wells that </a:t>
            </a:r>
          </a:p>
          <a:p>
            <a:pPr algn="ctr"/>
            <a:r>
              <a:rPr lang="en-US" sz="1200" dirty="0">
                <a:cs typeface="Arial" pitchFamily="34" charset="0"/>
              </a:rPr>
              <a:t>generated reads that </a:t>
            </a:r>
          </a:p>
          <a:p>
            <a:pPr algn="ctr"/>
            <a:r>
              <a:rPr lang="en-US" sz="1200" dirty="0">
                <a:cs typeface="Arial" pitchFamily="34" charset="0"/>
              </a:rPr>
              <a:t>passed filtering</a:t>
            </a:r>
          </a:p>
        </p:txBody>
      </p:sp>
      <p:sp>
        <p:nvSpPr>
          <p:cNvPr id="22536" name="Rectangle 15"/>
          <p:cNvSpPr>
            <a:spLocks noChangeArrowheads="1"/>
          </p:cNvSpPr>
          <p:nvPr/>
        </p:nvSpPr>
        <p:spPr bwMode="auto">
          <a:xfrm>
            <a:off x="4370388" y="5459413"/>
            <a:ext cx="2438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cs typeface="Arial" pitchFamily="34" charset="0"/>
              </a:rPr>
              <a:t>Average read lengths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6525" y="1470789"/>
            <a:ext cx="3913188" cy="185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Rectangle 4"/>
          <p:cNvSpPr txBox="1">
            <a:spLocks/>
          </p:cNvSpPr>
          <p:nvPr/>
        </p:nvSpPr>
        <p:spPr bwMode="auto">
          <a:xfrm>
            <a:off x="40804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fr-BE" sz="2800" dirty="0">
                <a:ea typeface="+mj-ea"/>
                <a:cs typeface="Arial" pitchFamily="34" charset="0"/>
              </a:rPr>
              <a:t>Chip </a:t>
            </a:r>
            <a:r>
              <a:rPr lang="fr-BE" sz="2800" dirty="0" err="1">
                <a:ea typeface="+mj-ea"/>
                <a:cs typeface="Arial" pitchFamily="34" charset="0"/>
              </a:rPr>
              <a:t>Loading</a:t>
            </a:r>
            <a:r>
              <a:rPr lang="fr-BE" sz="2800" dirty="0">
                <a:ea typeface="+mj-ea"/>
                <a:cs typeface="Arial" pitchFamily="34" charset="0"/>
              </a:rPr>
              <a:t> Image:  </a:t>
            </a:r>
            <a:r>
              <a:rPr lang="fr-BE" sz="2800" dirty="0" err="1" smtClean="0">
                <a:ea typeface="+mj-ea"/>
                <a:cs typeface="Arial" pitchFamily="34" charset="0"/>
              </a:rPr>
              <a:t>Very</a:t>
            </a:r>
            <a:r>
              <a:rPr lang="fr-BE" sz="2800" dirty="0" smtClean="0">
                <a:ea typeface="+mj-ea"/>
                <a:cs typeface="Arial" pitchFamily="34" charset="0"/>
              </a:rPr>
              <a:t> </a:t>
            </a:r>
            <a:r>
              <a:rPr lang="fr-BE" sz="2800" dirty="0">
                <a:ea typeface="+mj-ea"/>
                <a:cs typeface="Arial" pitchFamily="34" charset="0"/>
              </a:rPr>
              <a:t>Good </a:t>
            </a:r>
            <a:r>
              <a:rPr lang="fr-BE" sz="2800" dirty="0" err="1">
                <a:ea typeface="+mj-ea"/>
                <a:cs typeface="Arial" pitchFamily="34" charset="0"/>
              </a:rPr>
              <a:t>Loading</a:t>
            </a:r>
            <a:r>
              <a:rPr lang="fr-BE" sz="2800" dirty="0">
                <a:ea typeface="+mj-ea"/>
                <a:cs typeface="Arial" pitchFamily="34" charset="0"/>
              </a:rPr>
              <a:t> </a:t>
            </a:r>
            <a:r>
              <a:rPr lang="fr-BE" sz="2800" dirty="0" err="1">
                <a:ea typeface="+mj-ea"/>
                <a:cs typeface="Arial" pitchFamily="34" charset="0"/>
              </a:rPr>
              <a:t>Example</a:t>
            </a:r>
            <a:endParaRPr lang="en-US" sz="2800" dirty="0">
              <a:ea typeface="+mj-ea"/>
              <a:cs typeface="Arial" pitchFamily="34" charset="0"/>
            </a:endParaRPr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177800" y="3844101"/>
            <a:ext cx="38322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cs typeface="Arial" pitchFamily="34" charset="0"/>
              </a:rPr>
              <a:t>Ion </a:t>
            </a:r>
            <a:r>
              <a:rPr lang="en-US" sz="1800" dirty="0" smtClean="0">
                <a:cs typeface="Arial" pitchFamily="34" charset="0"/>
              </a:rPr>
              <a:t>PI™ </a:t>
            </a:r>
            <a:r>
              <a:rPr lang="en-US" sz="1800" dirty="0">
                <a:cs typeface="Arial" pitchFamily="34" charset="0"/>
              </a:rPr>
              <a:t>chip heat map, </a:t>
            </a:r>
            <a:endParaRPr lang="en-US" sz="1800" dirty="0" smtClean="0">
              <a:cs typeface="Arial" pitchFamily="34" charset="0"/>
            </a:endParaRPr>
          </a:p>
          <a:p>
            <a:pPr algn="ctr"/>
            <a:r>
              <a:rPr lang="en-US" sz="1800" dirty="0" smtClean="0">
                <a:cs typeface="Arial" pitchFamily="34" charset="0"/>
              </a:rPr>
              <a:t>indicating percent </a:t>
            </a:r>
            <a:r>
              <a:rPr lang="en-US" sz="1800" dirty="0">
                <a:cs typeface="Arial" pitchFamily="34" charset="0"/>
              </a:rPr>
              <a:t>loading across </a:t>
            </a:r>
            <a:endParaRPr lang="en-US" sz="1800" dirty="0" smtClean="0">
              <a:cs typeface="Arial" pitchFamily="34" charset="0"/>
            </a:endParaRPr>
          </a:p>
          <a:p>
            <a:pPr algn="ctr"/>
            <a:r>
              <a:rPr lang="en-US" sz="1800" dirty="0" smtClean="0">
                <a:cs typeface="Arial" pitchFamily="34" charset="0"/>
              </a:rPr>
              <a:t>the </a:t>
            </a:r>
            <a:r>
              <a:rPr lang="en-US" sz="1800" dirty="0">
                <a:cs typeface="Arial" pitchFamily="34" charset="0"/>
              </a:rPr>
              <a:t>physical surface</a:t>
            </a:r>
          </a:p>
        </p:txBody>
      </p:sp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21150" y="1373951"/>
            <a:ext cx="4902200" cy="427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/>
          </p:cNvSpPr>
          <p:nvPr/>
        </p:nvSpPr>
        <p:spPr bwMode="auto">
          <a:xfrm>
            <a:off x="228600" y="0"/>
            <a:ext cx="8470490" cy="10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fr-BE" sz="2800" dirty="0">
                <a:ea typeface="+mj-ea"/>
                <a:cs typeface="Arial" pitchFamily="34" charset="0"/>
              </a:rPr>
              <a:t>Chip </a:t>
            </a:r>
            <a:r>
              <a:rPr lang="fr-BE" sz="2800" dirty="0" err="1">
                <a:ea typeface="+mj-ea"/>
                <a:cs typeface="Arial" pitchFamily="34" charset="0"/>
              </a:rPr>
              <a:t>Loading</a:t>
            </a:r>
            <a:r>
              <a:rPr lang="fr-BE" sz="2800" dirty="0">
                <a:ea typeface="+mj-ea"/>
                <a:cs typeface="Arial" pitchFamily="34" charset="0"/>
              </a:rPr>
              <a:t> Image:  </a:t>
            </a:r>
            <a:r>
              <a:rPr lang="fr-BE" sz="2800" dirty="0" err="1" smtClean="0">
                <a:ea typeface="+mj-ea"/>
                <a:cs typeface="Arial" pitchFamily="34" charset="0"/>
              </a:rPr>
              <a:t>Very</a:t>
            </a:r>
            <a:r>
              <a:rPr lang="fr-BE" sz="2800" dirty="0" smtClean="0">
                <a:ea typeface="+mj-ea"/>
                <a:cs typeface="Arial" pitchFamily="34" charset="0"/>
              </a:rPr>
              <a:t> </a:t>
            </a:r>
            <a:r>
              <a:rPr lang="fr-BE" sz="2800" dirty="0">
                <a:ea typeface="+mj-ea"/>
                <a:cs typeface="Arial" pitchFamily="34" charset="0"/>
              </a:rPr>
              <a:t>Good </a:t>
            </a:r>
            <a:r>
              <a:rPr lang="fr-BE" sz="2800" dirty="0" err="1">
                <a:ea typeface="+mj-ea"/>
                <a:cs typeface="Arial" pitchFamily="34" charset="0"/>
              </a:rPr>
              <a:t>Loading</a:t>
            </a:r>
            <a:r>
              <a:rPr lang="fr-BE" sz="2800" dirty="0">
                <a:ea typeface="+mj-ea"/>
                <a:cs typeface="Arial" pitchFamily="34" charset="0"/>
              </a:rPr>
              <a:t> </a:t>
            </a:r>
            <a:r>
              <a:rPr lang="fr-BE" sz="2800" dirty="0" err="1">
                <a:ea typeface="+mj-ea"/>
                <a:cs typeface="Arial" pitchFamily="34" charset="0"/>
              </a:rPr>
              <a:t>Example</a:t>
            </a:r>
            <a:endParaRPr lang="en-US" sz="2800" dirty="0">
              <a:ea typeface="+mj-ea"/>
              <a:cs typeface="Arial" pitchFamily="34" charset="0"/>
            </a:endParaRP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92188" y="815975"/>
            <a:ext cx="4708525" cy="5397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80" name="AutoShape 5"/>
          <p:cNvSpPr>
            <a:spLocks noChangeArrowheads="1"/>
          </p:cNvSpPr>
          <p:nvPr/>
        </p:nvSpPr>
        <p:spPr bwMode="auto">
          <a:xfrm rot="-5400000">
            <a:off x="4756944" y="5187157"/>
            <a:ext cx="936625" cy="1100137"/>
          </a:xfrm>
          <a:prstGeom prst="rtTriangl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992938" y="5562600"/>
            <a:ext cx="912429" cy="40011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cs typeface="Arial" pitchFamily="34" charset="0"/>
              </a:rPr>
              <a:t>Notch</a:t>
            </a: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3429000" y="1752600"/>
            <a:ext cx="423863" cy="4714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6553200" y="1828800"/>
            <a:ext cx="2550698" cy="40011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cs typeface="Arial" pitchFamily="34" charset="0"/>
              </a:rPr>
              <a:t>Sample Loading port</a:t>
            </a:r>
          </a:p>
        </p:txBody>
      </p:sp>
      <p:sp>
        <p:nvSpPr>
          <p:cNvPr id="24584" name="Line 9"/>
          <p:cNvSpPr>
            <a:spLocks noChangeShapeType="1"/>
          </p:cNvSpPr>
          <p:nvPr/>
        </p:nvSpPr>
        <p:spPr bwMode="auto">
          <a:xfrm flipH="1">
            <a:off x="3733799" y="1981200"/>
            <a:ext cx="2743200" cy="65088"/>
          </a:xfrm>
          <a:prstGeom prst="line">
            <a:avLst/>
          </a:prstGeom>
          <a:noFill/>
          <a:ln w="57150">
            <a:solidFill>
              <a:srgbClr val="6887B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/>
          </a:p>
        </p:txBody>
      </p:sp>
      <p:sp>
        <p:nvSpPr>
          <p:cNvPr id="24585" name="Line 10"/>
          <p:cNvSpPr>
            <a:spLocks noChangeShapeType="1"/>
          </p:cNvSpPr>
          <p:nvPr/>
        </p:nvSpPr>
        <p:spPr bwMode="auto">
          <a:xfrm flipH="1" flipV="1">
            <a:off x="5837238" y="5689600"/>
            <a:ext cx="1144587" cy="7938"/>
          </a:xfrm>
          <a:prstGeom prst="line">
            <a:avLst/>
          </a:prstGeom>
          <a:noFill/>
          <a:ln w="57150">
            <a:solidFill>
              <a:srgbClr val="6887B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/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3684588" y="2611438"/>
            <a:ext cx="1530350" cy="283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24587" name="Line 12"/>
          <p:cNvSpPr>
            <a:spLocks noChangeShapeType="1"/>
          </p:cNvSpPr>
          <p:nvPr/>
        </p:nvSpPr>
        <p:spPr bwMode="auto">
          <a:xfrm rot="-5400000">
            <a:off x="2523332" y="4052094"/>
            <a:ext cx="2690812" cy="0"/>
          </a:xfrm>
          <a:prstGeom prst="line">
            <a:avLst/>
          </a:prstGeom>
          <a:noFill/>
          <a:ln w="57150">
            <a:solidFill>
              <a:srgbClr val="6887B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000"/>
          </a:p>
        </p:txBody>
      </p:sp>
      <p:sp>
        <p:nvSpPr>
          <p:cNvPr id="24588" name="Text Box 13"/>
          <p:cNvSpPr txBox="1">
            <a:spLocks noChangeArrowheads="1"/>
          </p:cNvSpPr>
          <p:nvPr/>
        </p:nvSpPr>
        <p:spPr bwMode="auto">
          <a:xfrm>
            <a:off x="3967163" y="3306763"/>
            <a:ext cx="130016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cs typeface="Arial" pitchFamily="34" charset="0"/>
              </a:rPr>
              <a:t>Direction of the </a:t>
            </a:r>
            <a:r>
              <a:rPr lang="en-US" sz="1800" b="1" dirty="0">
                <a:cs typeface="Arial" pitchFamily="34" charset="0"/>
              </a:rPr>
              <a:t>reagent</a:t>
            </a:r>
            <a:r>
              <a:rPr lang="en-US" sz="2000" b="1" dirty="0">
                <a:cs typeface="Arial" pitchFamily="34" charset="0"/>
              </a:rPr>
              <a:t> flows</a:t>
            </a: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3352800" y="5334000"/>
            <a:ext cx="423862" cy="471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24590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805488" y="2778125"/>
            <a:ext cx="3338512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this part of the Training</a:t>
            </a:r>
          </a:p>
        </p:txBody>
      </p:sp>
      <p:sp>
        <p:nvSpPr>
          <p:cNvPr id="7171" name="Content Placeholder 4"/>
          <p:cNvSpPr>
            <a:spLocks noGrp="1"/>
          </p:cNvSpPr>
          <p:nvPr>
            <p:ph idx="1"/>
          </p:nvPr>
        </p:nvSpPr>
        <p:spPr>
          <a:xfrm>
            <a:off x="558800" y="1181100"/>
            <a:ext cx="8013700" cy="4919663"/>
          </a:xfrm>
        </p:spPr>
        <p:txBody>
          <a:bodyPr/>
          <a:lstStyle/>
          <a:p>
            <a:pPr>
              <a:buClrTx/>
            </a:pPr>
            <a:r>
              <a:rPr lang="de-DE" dirty="0" smtClean="0"/>
              <a:t>Introduction of Torrent Suite</a:t>
            </a:r>
            <a:r>
              <a:rPr lang="en-US" dirty="0" smtClean="0"/>
              <a:t>™</a:t>
            </a:r>
            <a:r>
              <a:rPr lang="de-DE" dirty="0" smtClean="0"/>
              <a:t> 5.0 Software</a:t>
            </a:r>
          </a:p>
          <a:p>
            <a:pPr>
              <a:buClrTx/>
            </a:pPr>
            <a:r>
              <a:rPr lang="de-DE" dirty="0" smtClean="0"/>
              <a:t>Understanding each step of the process</a:t>
            </a:r>
          </a:p>
          <a:p>
            <a:pPr>
              <a:buClrTx/>
            </a:pPr>
            <a:r>
              <a:rPr lang="de-DE" dirty="0" smtClean="0"/>
              <a:t>Be able to monitor a run</a:t>
            </a:r>
          </a:p>
          <a:p>
            <a:pPr>
              <a:buClrTx/>
            </a:pPr>
            <a:r>
              <a:rPr lang="de-DE" dirty="0" smtClean="0"/>
              <a:t>Be able to review a run report and validate the run</a:t>
            </a:r>
          </a:p>
          <a:p>
            <a:pPr>
              <a:buClrTx/>
            </a:pPr>
            <a:r>
              <a:rPr lang="de-DE" dirty="0" smtClean="0"/>
              <a:t>Be able to export the CSA file, and the report file</a:t>
            </a:r>
          </a:p>
          <a:p>
            <a:pPr>
              <a:buClrTx/>
            </a:pPr>
            <a:r>
              <a:rPr lang="de-DE" dirty="0" smtClean="0"/>
              <a:t>Be able to reanalyze a run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7172" name="Picture 5" descr="Picture1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886450" y="3616325"/>
            <a:ext cx="1828800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3675" y="1100138"/>
            <a:ext cx="3913188" cy="18542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25603" name="Title 5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Run Report– Key Signal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67200" y="1344613"/>
            <a:ext cx="3971925" cy="261778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/>
          <p:cNvCxnSpPr>
            <a:stCxn id="20" idx="3"/>
            <a:endCxn id="76804" idx="1"/>
          </p:cNvCxnSpPr>
          <p:nvPr/>
        </p:nvCxnSpPr>
        <p:spPr>
          <a:xfrm>
            <a:off x="1384300" y="1520825"/>
            <a:ext cx="2895600" cy="11811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61975" y="4113213"/>
            <a:ext cx="8112125" cy="1754187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cs typeface="Arial" pitchFamily="34" charset="0"/>
              </a:rPr>
              <a:t>The</a:t>
            </a:r>
            <a:r>
              <a:rPr lang="en-US" sz="1800" b="1" dirty="0">
                <a:cs typeface="Arial" pitchFamily="34" charset="0"/>
              </a:rPr>
              <a:t> Consensus Key 1-Mer </a:t>
            </a:r>
            <a:r>
              <a:rPr lang="en-US" sz="1800" dirty="0">
                <a:cs typeface="Arial" pitchFamily="34" charset="0"/>
              </a:rPr>
              <a:t>graph shows the strength of the signal from the first three one-</a:t>
            </a:r>
            <a:r>
              <a:rPr lang="en-US" sz="1800" dirty="0" err="1">
                <a:cs typeface="Arial" pitchFamily="34" charset="0"/>
              </a:rPr>
              <a:t>mer</a:t>
            </a:r>
            <a:r>
              <a:rPr lang="en-US" sz="1800" dirty="0">
                <a:cs typeface="Arial" pitchFamily="34" charset="0"/>
              </a:rPr>
              <a:t> bases of the library key. This graph represents the consensus signal measurement of release of H+ during nucleotide incorporation. The y-axis shows signal strength, measured in</a:t>
            </a:r>
            <a:r>
              <a:rPr lang="en-US" sz="1800" b="1" dirty="0">
                <a:cs typeface="Arial" pitchFamily="34" charset="0"/>
              </a:rPr>
              <a:t> Counts</a:t>
            </a:r>
            <a:r>
              <a:rPr lang="en-US" sz="1800" dirty="0">
                <a:cs typeface="Arial" pitchFamily="34" charset="0"/>
              </a:rPr>
              <a:t>, which is an arbitrary but consistent unit of measure. The x-axis shows time as nucleotide</a:t>
            </a:r>
            <a:r>
              <a:rPr lang="en-US" sz="1800" b="1" dirty="0">
                <a:cs typeface="Arial" pitchFamily="34" charset="0"/>
              </a:rPr>
              <a:t> Flows </a:t>
            </a:r>
            <a:r>
              <a:rPr lang="en-US" sz="1800" dirty="0">
                <a:cs typeface="Arial" pitchFamily="34" charset="0"/>
              </a:rPr>
              <a:t>over the chip.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89000" y="1387475"/>
            <a:ext cx="482600" cy="2667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3675" y="1100138"/>
            <a:ext cx="3913188" cy="185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627" name="Title 5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Run Report – Chip Well Details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09725" y="2005013"/>
            <a:ext cx="1039813" cy="1089025"/>
          </a:xfrm>
          <a:prstGeom prst="roundRect">
            <a:avLst>
              <a:gd name="adj" fmla="val 798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629" name="Straight Arrow Connector 8"/>
          <p:cNvCxnSpPr>
            <a:cxnSpLocks noChangeShapeType="1"/>
            <a:stCxn id="7" idx="2"/>
          </p:cNvCxnSpPr>
          <p:nvPr/>
        </p:nvCxnSpPr>
        <p:spPr bwMode="auto">
          <a:xfrm>
            <a:off x="2130425" y="3106738"/>
            <a:ext cx="1335088" cy="252412"/>
          </a:xfrm>
          <a:prstGeom prst="straightConnector1">
            <a:avLst/>
          </a:pr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26630" name="TextBox 9"/>
          <p:cNvSpPr txBox="1">
            <a:spLocks noChangeArrowheads="1"/>
          </p:cNvSpPr>
          <p:nvPr/>
        </p:nvSpPr>
        <p:spPr bwMode="auto">
          <a:xfrm>
            <a:off x="685800" y="4953000"/>
            <a:ext cx="65103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002060"/>
              </a:buClr>
              <a:buFont typeface="Arial" pitchFamily="34" charset="0"/>
              <a:buChar char="•"/>
            </a:pPr>
            <a:r>
              <a:rPr lang="en-US" sz="1800" dirty="0">
                <a:cs typeface="Arial" pitchFamily="34" charset="0"/>
              </a:rPr>
              <a:t>Measure Loading Performance and enrichment efficiency</a:t>
            </a:r>
          </a:p>
          <a:p>
            <a:pPr marL="342900" indent="-342900">
              <a:buClr>
                <a:srgbClr val="002060"/>
              </a:buClr>
              <a:buFont typeface="Arial" pitchFamily="34" charset="0"/>
              <a:buChar char="•"/>
            </a:pPr>
            <a:r>
              <a:rPr lang="en-US" sz="1800" dirty="0">
                <a:cs typeface="Arial" pitchFamily="34" charset="0"/>
              </a:rPr>
              <a:t>First Pass Counting &amp; Grouping (Library or Test Fragment) Ion Sphere™ Particles</a:t>
            </a:r>
          </a:p>
        </p:txBody>
      </p:sp>
      <p:pic>
        <p:nvPicPr>
          <p:cNvPr id="26631" name="Picture 8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465513" y="1843088"/>
            <a:ext cx="5500687" cy="303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6563" y="1001713"/>
            <a:ext cx="3784600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/>
          </p:cNvSpPr>
          <p:nvPr>
            <p:ph type="title" idx="4294967295"/>
          </p:nvPr>
        </p:nvSpPr>
        <p:spPr>
          <a:xfrm>
            <a:off x="235974" y="0"/>
            <a:ext cx="8770374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Ion Sphere™ Particle (ISP) Identification Summary</a:t>
            </a:r>
          </a:p>
        </p:txBody>
      </p:sp>
      <p:sp>
        <p:nvSpPr>
          <p:cNvPr id="381956" name="Text Box 4"/>
          <p:cNvSpPr txBox="1">
            <a:spLocks noChangeArrowheads="1"/>
          </p:cNvSpPr>
          <p:nvPr/>
        </p:nvSpPr>
        <p:spPr bwMode="auto">
          <a:xfrm>
            <a:off x="6518275" y="801688"/>
            <a:ext cx="1524000" cy="376237"/>
          </a:xfrm>
          <a:prstGeom prst="rect">
            <a:avLst/>
          </a:prstGeom>
          <a:noFill/>
          <a:ln w="9525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 sz="1800">
                <a:solidFill>
                  <a:srgbClr val="002060"/>
                </a:solidFill>
                <a:cs typeface="Arial" pitchFamily="34" charset="0"/>
              </a:rPr>
              <a:t>164 699 136</a:t>
            </a:r>
            <a:endParaRPr lang="en-US" sz="1800">
              <a:solidFill>
                <a:srgbClr val="002060"/>
              </a:solidFill>
              <a:cs typeface="Arial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146675" y="1954213"/>
            <a:ext cx="1524000" cy="1195387"/>
            <a:chOff x="3264" y="1666"/>
            <a:chExt cx="960" cy="753"/>
          </a:xfrm>
        </p:grpSpPr>
        <p:sp>
          <p:nvSpPr>
            <p:cNvPr id="27684" name="Text Box 6"/>
            <p:cNvSpPr txBox="1">
              <a:spLocks noChangeArrowheads="1"/>
            </p:cNvSpPr>
            <p:nvPr/>
          </p:nvSpPr>
          <p:spPr bwMode="auto">
            <a:xfrm>
              <a:off x="3264" y="2038"/>
              <a:ext cx="960" cy="381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Live ISPs </a:t>
              </a:r>
              <a:endParaRPr lang="fr-BE" sz="1000">
                <a:solidFill>
                  <a:srgbClr val="002060"/>
                </a:solidFill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fr-BE" sz="1000">
                  <a:solidFill>
                    <a:srgbClr val="002060"/>
                  </a:solidFill>
                  <a:cs typeface="Arial" pitchFamily="34" charset="0"/>
                </a:rPr>
                <a:t>125 520 074</a:t>
              </a:r>
              <a:endParaRPr lang="en-US" sz="100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7685" name="Line 7"/>
            <p:cNvSpPr>
              <a:spLocks noChangeShapeType="1"/>
            </p:cNvSpPr>
            <p:nvPr/>
          </p:nvSpPr>
          <p:spPr bwMode="auto">
            <a:xfrm flipH="1">
              <a:off x="3645" y="1666"/>
              <a:ext cx="268" cy="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537075" y="3124200"/>
            <a:ext cx="1524000" cy="944563"/>
            <a:chOff x="2880" y="2448"/>
            <a:chExt cx="960" cy="595"/>
          </a:xfrm>
        </p:grpSpPr>
        <p:sp>
          <p:nvSpPr>
            <p:cNvPr id="27682" name="Text Box 9"/>
            <p:cNvSpPr txBox="1">
              <a:spLocks noChangeArrowheads="1"/>
            </p:cNvSpPr>
            <p:nvPr/>
          </p:nvSpPr>
          <p:spPr bwMode="auto">
            <a:xfrm>
              <a:off x="2880" y="2662"/>
              <a:ext cx="960" cy="381"/>
            </a:xfrm>
            <a:prstGeom prst="rect">
              <a:avLst/>
            </a:prstGeom>
            <a:solidFill>
              <a:srgbClr val="CCFF33"/>
            </a:solidFill>
            <a:ln w="9525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Lib ISPs </a:t>
              </a:r>
              <a:endParaRPr lang="fr-BE" sz="1000">
                <a:solidFill>
                  <a:srgbClr val="002060"/>
                </a:solidFill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fr-BE" sz="1000">
                  <a:solidFill>
                    <a:srgbClr val="002060"/>
                  </a:solidFill>
                  <a:cs typeface="Arial" pitchFamily="34" charset="0"/>
                </a:rPr>
                <a:t>125 406 651</a:t>
              </a:r>
              <a:endParaRPr lang="en-US" sz="100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7683" name="Line 10"/>
            <p:cNvSpPr>
              <a:spLocks noChangeShapeType="1"/>
            </p:cNvSpPr>
            <p:nvPr/>
          </p:nvSpPr>
          <p:spPr bwMode="auto">
            <a:xfrm flipH="1">
              <a:off x="3360" y="24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6213475" y="3154363"/>
            <a:ext cx="2819400" cy="833437"/>
            <a:chOff x="3936" y="2448"/>
            <a:chExt cx="1776" cy="525"/>
          </a:xfrm>
        </p:grpSpPr>
        <p:sp>
          <p:nvSpPr>
            <p:cNvPr id="27680" name="Text Box 20"/>
            <p:cNvSpPr txBox="1">
              <a:spLocks noChangeArrowheads="1"/>
            </p:cNvSpPr>
            <p:nvPr/>
          </p:nvSpPr>
          <p:spPr bwMode="auto">
            <a:xfrm>
              <a:off x="4752" y="2592"/>
              <a:ext cx="960" cy="381"/>
            </a:xfrm>
            <a:prstGeom prst="rect">
              <a:avLst/>
            </a:prstGeom>
            <a:solidFill>
              <a:srgbClr val="FF7C80"/>
            </a:solidFill>
            <a:ln w="9525" algn="ctr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cs typeface="Arial" pitchFamily="34" charset="0"/>
                </a:rPr>
                <a:t>TF ISPs</a:t>
              </a:r>
            </a:p>
            <a:p>
              <a:pPr algn="ctr">
                <a:spcBef>
                  <a:spcPct val="50000"/>
                </a:spcBef>
              </a:pPr>
              <a:r>
                <a:rPr lang="fr-BE" sz="1000">
                  <a:cs typeface="Arial" pitchFamily="34" charset="0"/>
                </a:rPr>
                <a:t>113 423</a:t>
              </a:r>
              <a:endParaRPr lang="en-US" sz="1000">
                <a:cs typeface="Arial" pitchFamily="34" charset="0"/>
              </a:endParaRPr>
            </a:p>
          </p:txBody>
        </p:sp>
        <p:sp>
          <p:nvSpPr>
            <p:cNvPr id="27681" name="Line 21"/>
            <p:cNvSpPr>
              <a:spLocks noChangeShapeType="1"/>
            </p:cNvSpPr>
            <p:nvPr/>
          </p:nvSpPr>
          <p:spPr bwMode="auto">
            <a:xfrm>
              <a:off x="3936" y="2448"/>
              <a:ext cx="76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6419850" y="1946275"/>
            <a:ext cx="2613025" cy="985838"/>
            <a:chOff x="4066" y="1661"/>
            <a:chExt cx="1646" cy="621"/>
          </a:xfrm>
        </p:grpSpPr>
        <p:sp>
          <p:nvSpPr>
            <p:cNvPr id="27678" name="Text Box 23"/>
            <p:cNvSpPr txBox="1">
              <a:spLocks noChangeArrowheads="1"/>
            </p:cNvSpPr>
            <p:nvPr/>
          </p:nvSpPr>
          <p:spPr bwMode="auto">
            <a:xfrm>
              <a:off x="4752" y="1872"/>
              <a:ext cx="960" cy="410"/>
            </a:xfrm>
            <a:prstGeom prst="rect">
              <a:avLst/>
            </a:prstGeom>
            <a:solidFill>
              <a:srgbClr val="FF7C80"/>
            </a:solidFill>
            <a:ln w="9525" algn="ctr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cs typeface="Arial" pitchFamily="34" charset="0"/>
                </a:rPr>
                <a:t>Too weak signal</a:t>
              </a:r>
              <a:endParaRPr lang="en-US" sz="1800">
                <a:cs typeface="Arial" pitchFamily="34" charset="0"/>
              </a:endParaRPr>
            </a:p>
          </p:txBody>
        </p:sp>
        <p:sp>
          <p:nvSpPr>
            <p:cNvPr id="27679" name="Line 24"/>
            <p:cNvSpPr>
              <a:spLocks noChangeShapeType="1"/>
            </p:cNvSpPr>
            <p:nvPr/>
          </p:nvSpPr>
          <p:spPr bwMode="auto">
            <a:xfrm>
              <a:off x="4066" y="1661"/>
              <a:ext cx="686" cy="3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7432675" y="1182688"/>
            <a:ext cx="1600200" cy="757237"/>
            <a:chOff x="4704" y="1152"/>
            <a:chExt cx="1008" cy="477"/>
          </a:xfrm>
        </p:grpSpPr>
        <p:sp>
          <p:nvSpPr>
            <p:cNvPr id="27676" name="Text Box 26"/>
            <p:cNvSpPr txBox="1">
              <a:spLocks noChangeArrowheads="1"/>
            </p:cNvSpPr>
            <p:nvPr/>
          </p:nvSpPr>
          <p:spPr bwMode="auto">
            <a:xfrm>
              <a:off x="5040" y="1392"/>
              <a:ext cx="672" cy="237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cs typeface="Arial" pitchFamily="34" charset="0"/>
                </a:rPr>
                <a:t>Empty</a:t>
              </a:r>
              <a:endParaRPr lang="en-US" sz="1800">
                <a:cs typeface="Arial" pitchFamily="34" charset="0"/>
              </a:endParaRPr>
            </a:p>
          </p:txBody>
        </p:sp>
        <p:sp>
          <p:nvSpPr>
            <p:cNvPr id="27677" name="Line 27"/>
            <p:cNvSpPr>
              <a:spLocks noChangeShapeType="1"/>
            </p:cNvSpPr>
            <p:nvPr/>
          </p:nvSpPr>
          <p:spPr bwMode="auto">
            <a:xfrm>
              <a:off x="4704" y="1152"/>
              <a:ext cx="62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5343525" y="1182688"/>
            <a:ext cx="1936750" cy="757237"/>
            <a:chOff x="3388" y="1152"/>
            <a:chExt cx="1220" cy="477"/>
          </a:xfrm>
        </p:grpSpPr>
        <p:sp>
          <p:nvSpPr>
            <p:cNvPr id="27674" name="Text Box 29"/>
            <p:cNvSpPr txBox="1">
              <a:spLocks noChangeArrowheads="1"/>
            </p:cNvSpPr>
            <p:nvPr/>
          </p:nvSpPr>
          <p:spPr bwMode="auto">
            <a:xfrm>
              <a:off x="3388" y="1248"/>
              <a:ext cx="1220" cy="38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Wells with ISPs </a:t>
              </a:r>
            </a:p>
            <a:p>
              <a:pPr algn="ctr">
                <a:spcBef>
                  <a:spcPct val="50000"/>
                </a:spcBef>
              </a:pPr>
              <a:r>
                <a:rPr lang="fr-BE" sz="1000">
                  <a:solidFill>
                    <a:srgbClr val="002060"/>
                  </a:solidFill>
                  <a:cs typeface="Arial" pitchFamily="34" charset="0"/>
                </a:rPr>
                <a:t>130 715 177</a:t>
              </a:r>
              <a:endParaRPr lang="en-US" sz="100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7675" name="Line 30"/>
            <p:cNvSpPr>
              <a:spLocks noChangeShapeType="1"/>
            </p:cNvSpPr>
            <p:nvPr/>
          </p:nvSpPr>
          <p:spPr bwMode="auto">
            <a:xfrm flipH="1">
              <a:off x="4320" y="115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381983" name="Text Box 31"/>
          <p:cNvSpPr txBox="1">
            <a:spLocks noChangeArrowheads="1"/>
          </p:cNvSpPr>
          <p:nvPr/>
        </p:nvSpPr>
        <p:spPr bwMode="auto">
          <a:xfrm>
            <a:off x="6021388" y="3465513"/>
            <a:ext cx="152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BE" sz="1600" dirty="0">
                <a:solidFill>
                  <a:srgbClr val="002060"/>
                </a:solidFill>
                <a:cs typeface="Arial" pitchFamily="34" charset="0"/>
              </a:rPr>
              <a:t>(</a:t>
            </a:r>
            <a:r>
              <a:rPr lang="fr-BE" sz="1600" dirty="0" err="1">
                <a:solidFill>
                  <a:srgbClr val="002060"/>
                </a:solidFill>
                <a:cs typeface="Arial" pitchFamily="34" charset="0"/>
              </a:rPr>
              <a:t>key</a:t>
            </a:r>
            <a:r>
              <a:rPr lang="fr-BE" sz="16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fr-BE" sz="1600" dirty="0" err="1">
                <a:solidFill>
                  <a:srgbClr val="002060"/>
                </a:solidFill>
                <a:cs typeface="Arial" pitchFamily="34" charset="0"/>
              </a:rPr>
              <a:t>differentiation</a:t>
            </a:r>
            <a:r>
              <a:rPr lang="fr-BE" sz="1600" dirty="0">
                <a:solidFill>
                  <a:srgbClr val="002060"/>
                </a:solidFill>
                <a:cs typeface="Arial" pitchFamily="34" charset="0"/>
              </a:rPr>
              <a:t>)</a:t>
            </a:r>
            <a:endParaRPr lang="en-US" sz="16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1987" name="Text Box 35"/>
          <p:cNvSpPr txBox="1">
            <a:spLocks noChangeArrowheads="1"/>
          </p:cNvSpPr>
          <p:nvPr/>
        </p:nvSpPr>
        <p:spPr bwMode="auto">
          <a:xfrm>
            <a:off x="4832350" y="4075113"/>
            <a:ext cx="97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BE" sz="1800">
                <a:solidFill>
                  <a:srgbClr val="002060"/>
                </a:solidFill>
                <a:cs typeface="Arial" pitchFamily="34" charset="0"/>
              </a:rPr>
              <a:t>(TCAG)</a:t>
            </a:r>
            <a:endParaRPr lang="en-US" sz="18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1988" name="Text Box 36"/>
          <p:cNvSpPr txBox="1">
            <a:spLocks noChangeArrowheads="1"/>
          </p:cNvSpPr>
          <p:nvPr/>
        </p:nvSpPr>
        <p:spPr bwMode="auto">
          <a:xfrm>
            <a:off x="7829550" y="4011613"/>
            <a:ext cx="971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BE" sz="1800">
                <a:solidFill>
                  <a:srgbClr val="002060"/>
                </a:solidFill>
                <a:cs typeface="Arial" pitchFamily="34" charset="0"/>
              </a:rPr>
              <a:t>(ATCG)</a:t>
            </a:r>
            <a:endParaRPr lang="en-US" sz="1800">
              <a:solidFill>
                <a:srgbClr val="002060"/>
              </a:solidFill>
              <a:cs typeface="Arial" pitchFamily="34" charset="0"/>
            </a:endParaRPr>
          </a:p>
        </p:txBody>
      </p: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4511675" y="5337175"/>
            <a:ext cx="1524000" cy="877888"/>
            <a:chOff x="4547196" y="5793438"/>
            <a:chExt cx="1524000" cy="878415"/>
          </a:xfrm>
        </p:grpSpPr>
        <p:sp>
          <p:nvSpPr>
            <p:cNvPr id="27672" name="Text Box 12"/>
            <p:cNvSpPr txBox="1">
              <a:spLocks noChangeArrowheads="1"/>
            </p:cNvSpPr>
            <p:nvPr/>
          </p:nvSpPr>
          <p:spPr bwMode="auto">
            <a:xfrm>
              <a:off x="4547196" y="6066652"/>
              <a:ext cx="1524000" cy="605201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Lib reads </a:t>
              </a:r>
              <a:endParaRPr lang="fr-BE" sz="1000" b="1">
                <a:solidFill>
                  <a:srgbClr val="002060"/>
                </a:solidFill>
                <a:cs typeface="Arial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fr-BE" sz="1000" b="1">
                  <a:solidFill>
                    <a:srgbClr val="002060"/>
                  </a:solidFill>
                  <a:cs typeface="Arial" pitchFamily="34" charset="0"/>
                </a:rPr>
                <a:t>80 568 165</a:t>
              </a:r>
              <a:endParaRPr lang="en-US" sz="1000" b="1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7673" name="Line 13"/>
            <p:cNvSpPr>
              <a:spLocks noChangeShapeType="1"/>
            </p:cNvSpPr>
            <p:nvPr/>
          </p:nvSpPr>
          <p:spPr bwMode="auto">
            <a:xfrm>
              <a:off x="5308793" y="5793438"/>
              <a:ext cx="6830" cy="255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894013" y="4356100"/>
            <a:ext cx="4787900" cy="995363"/>
            <a:chOff x="2929247" y="4813163"/>
            <a:chExt cx="4787900" cy="994784"/>
          </a:xfrm>
        </p:grpSpPr>
        <p:sp>
          <p:nvSpPr>
            <p:cNvPr id="27665" name="Text Box 15"/>
            <p:cNvSpPr txBox="1">
              <a:spLocks noChangeArrowheads="1"/>
            </p:cNvSpPr>
            <p:nvPr/>
          </p:nvSpPr>
          <p:spPr bwMode="auto">
            <a:xfrm>
              <a:off x="4588185" y="5324041"/>
              <a:ext cx="1524000" cy="376019"/>
            </a:xfrm>
            <a:prstGeom prst="rect">
              <a:avLst/>
            </a:prstGeom>
            <a:solidFill>
              <a:srgbClr val="FF7C80"/>
            </a:solidFill>
            <a:ln w="9525" algn="ctr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Primer dimer</a:t>
              </a:r>
              <a:endParaRPr lang="en-US" sz="180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27666" name="Text Box 16"/>
            <p:cNvSpPr txBox="1">
              <a:spLocks noChangeArrowheads="1"/>
            </p:cNvSpPr>
            <p:nvPr/>
          </p:nvSpPr>
          <p:spPr bwMode="auto">
            <a:xfrm>
              <a:off x="6096310" y="5324041"/>
              <a:ext cx="1524000" cy="376019"/>
            </a:xfrm>
            <a:prstGeom prst="rect">
              <a:avLst/>
            </a:prstGeom>
            <a:solidFill>
              <a:srgbClr val="FF7C80"/>
            </a:solidFill>
            <a:ln w="9525" algn="ctr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Low quality</a:t>
              </a:r>
              <a:endParaRPr lang="en-US" sz="1800">
                <a:solidFill>
                  <a:srgbClr val="002060"/>
                </a:solidFill>
                <a:cs typeface="Arial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2929247" y="5214567"/>
              <a:ext cx="4787900" cy="593380"/>
            </a:xfrm>
            <a:prstGeom prst="roundRect">
              <a:avLst/>
            </a:prstGeom>
            <a:no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668" name="Text Box 15"/>
            <p:cNvSpPr txBox="1">
              <a:spLocks noChangeArrowheads="1"/>
            </p:cNvSpPr>
            <p:nvPr/>
          </p:nvSpPr>
          <p:spPr bwMode="auto">
            <a:xfrm>
              <a:off x="3070535" y="5327214"/>
              <a:ext cx="1524000" cy="376019"/>
            </a:xfrm>
            <a:prstGeom prst="rect">
              <a:avLst/>
            </a:prstGeom>
            <a:solidFill>
              <a:srgbClr val="FF7C80"/>
            </a:solidFill>
            <a:ln w="9525" algn="ctr">
              <a:solidFill>
                <a:srgbClr val="385D94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1800">
                  <a:solidFill>
                    <a:srgbClr val="002060"/>
                  </a:solidFill>
                  <a:cs typeface="Arial" pitchFamily="34" charset="0"/>
                </a:rPr>
                <a:t>Polyclonal</a:t>
              </a:r>
              <a:endParaRPr lang="en-US" sz="1800">
                <a:solidFill>
                  <a:srgbClr val="002060"/>
                </a:solidFill>
                <a:cs typeface="Arial" pitchFamily="34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rot="10800000" flipV="1">
              <a:off x="4019859" y="4873453"/>
              <a:ext cx="1125538" cy="27130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4983574" y="4954348"/>
              <a:ext cx="352220" cy="6985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134284" y="4852828"/>
              <a:ext cx="1477963" cy="31255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64" name="TextBox 41"/>
          <p:cNvSpPr txBox="1">
            <a:spLocks noChangeArrowheads="1"/>
          </p:cNvSpPr>
          <p:nvPr/>
        </p:nvSpPr>
        <p:spPr bwMode="auto">
          <a:xfrm>
            <a:off x="635000" y="4772025"/>
            <a:ext cx="15367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cs typeface="Arial" pitchFamily="34" charset="0"/>
              </a:rPr>
              <a:t>Mouse over for help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6" grpId="0" animBg="1"/>
      <p:bldP spid="381983" grpId="0"/>
      <p:bldP spid="381987" grpId="0"/>
      <p:bldP spid="3819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3550" y="1692275"/>
            <a:ext cx="3749675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5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-180975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dirty="0" smtClean="0"/>
              <a:t>Ion Sphere™ Particle (ISP) Identification Enrichment Calculation</a:t>
            </a:r>
          </a:p>
        </p:txBody>
      </p:sp>
      <p:sp>
        <p:nvSpPr>
          <p:cNvPr id="382980" name="Text Box 4"/>
          <p:cNvSpPr txBox="1">
            <a:spLocks noChangeArrowheads="1"/>
          </p:cNvSpPr>
          <p:nvPr/>
        </p:nvSpPr>
        <p:spPr bwMode="auto">
          <a:xfrm>
            <a:off x="6600825" y="2871788"/>
            <a:ext cx="1524000" cy="600075"/>
          </a:xfrm>
          <a:prstGeom prst="rect">
            <a:avLst/>
          </a:prstGeom>
          <a:solidFill>
            <a:srgbClr val="CCFF33"/>
          </a:solidFill>
          <a:ln w="9525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 sz="1800" dirty="0">
                <a:solidFill>
                  <a:srgbClr val="002060"/>
                </a:solidFill>
                <a:cs typeface="Arial" pitchFamily="34" charset="0"/>
              </a:rPr>
              <a:t>Lib </a:t>
            </a:r>
            <a:r>
              <a:rPr lang="fr-BE" sz="1800" dirty="0" err="1">
                <a:solidFill>
                  <a:srgbClr val="002060"/>
                </a:solidFill>
                <a:cs typeface="Arial" pitchFamily="34" charset="0"/>
              </a:rPr>
              <a:t>ISPs</a:t>
            </a:r>
            <a:r>
              <a:rPr lang="fr-BE" sz="1800" dirty="0">
                <a:solidFill>
                  <a:srgbClr val="002060"/>
                </a:solidFill>
                <a:cs typeface="Arial" pitchFamily="34" charset="0"/>
              </a:rPr>
              <a:t> </a:t>
            </a:r>
            <a:endParaRPr lang="fr-BE" sz="1000" dirty="0">
              <a:solidFill>
                <a:srgbClr val="002060"/>
              </a:solidFill>
              <a:cs typeface="Arial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fr-BE" sz="1000" dirty="0" smtClean="0">
                <a:solidFill>
                  <a:srgbClr val="002060"/>
                </a:solidFill>
                <a:cs typeface="Arial" pitchFamily="34" charset="0"/>
              </a:rPr>
              <a:t>125,406,651</a:t>
            </a:r>
            <a:endParaRPr lang="en-US" sz="10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2981" name="Text Box 5"/>
          <p:cNvSpPr txBox="1">
            <a:spLocks noChangeArrowheads="1"/>
          </p:cNvSpPr>
          <p:nvPr/>
        </p:nvSpPr>
        <p:spPr bwMode="auto">
          <a:xfrm>
            <a:off x="7439025" y="3979863"/>
            <a:ext cx="1524000" cy="600075"/>
          </a:xfrm>
          <a:prstGeom prst="rect">
            <a:avLst/>
          </a:prstGeom>
          <a:solidFill>
            <a:srgbClr val="FF7C80"/>
          </a:solidFill>
          <a:ln w="9525" algn="ctr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 sz="1800" dirty="0">
                <a:solidFill>
                  <a:srgbClr val="002060"/>
                </a:solidFill>
                <a:cs typeface="Arial" pitchFamily="34" charset="0"/>
              </a:rPr>
              <a:t>TF </a:t>
            </a:r>
            <a:r>
              <a:rPr lang="fr-BE" sz="1800" dirty="0" err="1">
                <a:solidFill>
                  <a:srgbClr val="002060"/>
                </a:solidFill>
                <a:cs typeface="Arial" pitchFamily="34" charset="0"/>
              </a:rPr>
              <a:t>ISPs</a:t>
            </a:r>
            <a:endParaRPr lang="fr-BE" sz="1800" dirty="0">
              <a:solidFill>
                <a:srgbClr val="002060"/>
              </a:solidFill>
              <a:cs typeface="Arial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fr-BE" sz="1000" dirty="0" smtClean="0">
                <a:solidFill>
                  <a:srgbClr val="002060"/>
                </a:solidFill>
                <a:cs typeface="Arial" pitchFamily="34" charset="0"/>
              </a:rPr>
              <a:t>113,423</a:t>
            </a:r>
            <a:endParaRPr lang="en-US" sz="10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2982" name="Text Box 6"/>
          <p:cNvSpPr txBox="1">
            <a:spLocks noChangeArrowheads="1"/>
          </p:cNvSpPr>
          <p:nvPr/>
        </p:nvSpPr>
        <p:spPr bwMode="auto">
          <a:xfrm>
            <a:off x="5270500" y="3965575"/>
            <a:ext cx="1909763" cy="600075"/>
          </a:xfrm>
          <a:prstGeom prst="rect">
            <a:avLst/>
          </a:prstGeom>
          <a:solidFill>
            <a:srgbClr val="CCFFCC"/>
          </a:solidFill>
          <a:ln w="9525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 sz="1800" dirty="0">
                <a:solidFill>
                  <a:srgbClr val="002060"/>
                </a:solidFill>
                <a:cs typeface="Arial" pitchFamily="34" charset="0"/>
              </a:rPr>
              <a:t>Wells </a:t>
            </a:r>
            <a:r>
              <a:rPr lang="fr-BE" sz="1800" dirty="0" err="1">
                <a:solidFill>
                  <a:srgbClr val="002060"/>
                </a:solidFill>
                <a:cs typeface="Arial" pitchFamily="34" charset="0"/>
              </a:rPr>
              <a:t>with</a:t>
            </a:r>
            <a:r>
              <a:rPr lang="fr-BE" sz="18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fr-BE" sz="1800" dirty="0" err="1">
                <a:solidFill>
                  <a:srgbClr val="002060"/>
                </a:solidFill>
                <a:cs typeface="Arial" pitchFamily="34" charset="0"/>
              </a:rPr>
              <a:t>ISPs</a:t>
            </a:r>
            <a:r>
              <a:rPr lang="fr-BE" sz="1800" dirty="0">
                <a:solidFill>
                  <a:srgbClr val="002060"/>
                </a:solidFill>
                <a:cs typeface="Arial" pitchFamily="34" charset="0"/>
              </a:rPr>
              <a:t> </a:t>
            </a:r>
          </a:p>
          <a:p>
            <a:pPr algn="ctr">
              <a:spcBef>
                <a:spcPct val="50000"/>
              </a:spcBef>
            </a:pPr>
            <a:r>
              <a:rPr lang="fr-BE" sz="1000" dirty="0" smtClean="0">
                <a:solidFill>
                  <a:srgbClr val="002060"/>
                </a:solidFill>
                <a:cs typeface="Arial" pitchFamily="34" charset="0"/>
              </a:rPr>
              <a:t>130,715,177</a:t>
            </a:r>
            <a:endParaRPr lang="en-US" sz="1000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5715000" y="3624263"/>
            <a:ext cx="3324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344988" y="3416300"/>
            <a:ext cx="13890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BE" sz="2000" b="1">
                <a:solidFill>
                  <a:srgbClr val="002060"/>
                </a:solidFill>
                <a:cs typeface="Arial" pitchFamily="34" charset="0"/>
              </a:rPr>
              <a:t>% enrich=</a:t>
            </a:r>
            <a:endParaRPr lang="en-US" sz="2000" b="1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7137400" y="3949700"/>
            <a:ext cx="3190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BE" sz="3200">
                <a:solidFill>
                  <a:srgbClr val="002060"/>
                </a:solidFill>
                <a:cs typeface="Arial" pitchFamily="34" charset="0"/>
              </a:rPr>
              <a:t>-</a:t>
            </a:r>
            <a:endParaRPr lang="en-US" sz="32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8886825" y="3949700"/>
            <a:ext cx="3190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BE" sz="3200">
                <a:solidFill>
                  <a:srgbClr val="002060"/>
                </a:solidFill>
                <a:cs typeface="Arial" pitchFamily="34" charset="0"/>
              </a:rPr>
              <a:t>)</a:t>
            </a:r>
            <a:endParaRPr lang="en-US" sz="32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5032375" y="3949700"/>
            <a:ext cx="3190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BE" sz="3200">
                <a:solidFill>
                  <a:srgbClr val="002060"/>
                </a:solidFill>
                <a:cs typeface="Arial" pitchFamily="34" charset="0"/>
              </a:rPr>
              <a:t>(</a:t>
            </a:r>
            <a:endParaRPr lang="en-US" sz="32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4419600" y="3416300"/>
            <a:ext cx="1268413" cy="396875"/>
          </a:xfrm>
          <a:prstGeom prst="rect">
            <a:avLst/>
          </a:prstGeom>
          <a:solidFill>
            <a:srgbClr val="6887B0">
              <a:alpha val="3019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576513" y="2046288"/>
            <a:ext cx="949325" cy="254000"/>
          </a:xfrm>
          <a:prstGeom prst="rect">
            <a:avLst/>
          </a:prstGeom>
          <a:solidFill>
            <a:srgbClr val="CCFFCC">
              <a:alpha val="30196"/>
            </a:srgbClr>
          </a:solidFill>
          <a:ln w="9525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0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2724150" y="2682875"/>
            <a:ext cx="801688" cy="238125"/>
          </a:xfrm>
          <a:prstGeom prst="rect">
            <a:avLst/>
          </a:prstGeom>
          <a:solidFill>
            <a:srgbClr val="FF7C80">
              <a:alpha val="30196"/>
            </a:srgbClr>
          </a:solidFill>
          <a:ln w="9525" algn="ctr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9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2581275" y="2997200"/>
            <a:ext cx="944563" cy="238125"/>
          </a:xfrm>
          <a:prstGeom prst="rect">
            <a:avLst/>
          </a:prstGeom>
          <a:solidFill>
            <a:srgbClr val="CCFF33">
              <a:alpha val="30980"/>
            </a:srgbClr>
          </a:solidFill>
          <a:ln w="9525">
            <a:solidFill>
              <a:srgbClr val="385D94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900">
              <a:solidFill>
                <a:srgbClr val="002060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0" grpId="0" animBg="1"/>
      <p:bldP spid="382981" grpId="0" animBg="1"/>
      <p:bldP spid="382982" grpId="0" animBg="1"/>
      <p:bldP spid="382992" grpId="0" animBg="1"/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3675" y="1100138"/>
            <a:ext cx="3913188" cy="185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699" name="Title 5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Run Report – Read Length Details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70200" y="1905000"/>
            <a:ext cx="863600" cy="971550"/>
          </a:xfrm>
          <a:prstGeom prst="roundRect">
            <a:avLst>
              <a:gd name="adj" fmla="val 7989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rot="16200000" flipH="1">
            <a:off x="3184525" y="2994024"/>
            <a:ext cx="838203" cy="60325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TextBox 10"/>
          <p:cNvSpPr txBox="1">
            <a:spLocks noChangeArrowheads="1"/>
          </p:cNvSpPr>
          <p:nvPr/>
        </p:nvSpPr>
        <p:spPr bwMode="auto">
          <a:xfrm>
            <a:off x="266700" y="3989388"/>
            <a:ext cx="327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Histogram of trimmed read length for all reads in output files </a:t>
            </a:r>
          </a:p>
        </p:txBody>
      </p:sp>
      <p:pic>
        <p:nvPicPr>
          <p:cNvPr id="29704" name="Picture 9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10025" y="2125663"/>
            <a:ext cx="4845050" cy="3040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Run Report – Reads Aligned to Reference</a:t>
            </a: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1219200" y="5472937"/>
            <a:ext cx="6705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>
                <a:cs typeface="Arial" pitchFamily="34" charset="0"/>
              </a:rPr>
              <a:t>Shows metrics that can be gathered </a:t>
            </a:r>
            <a:r>
              <a:rPr lang="en-US" sz="1800" i="1">
                <a:cs typeface="Arial" pitchFamily="34" charset="0"/>
              </a:rPr>
              <a:t>after </a:t>
            </a:r>
            <a:r>
              <a:rPr lang="en-US" sz="1800">
                <a:cs typeface="Arial" pitchFamily="34" charset="0"/>
              </a:rPr>
              <a:t>mapping to reference</a:t>
            </a:r>
          </a:p>
        </p:txBody>
      </p:sp>
      <p:pic>
        <p:nvPicPr>
          <p:cNvPr id="32772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33538" y="1243013"/>
            <a:ext cx="5710237" cy="395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Run</a:t>
            </a:r>
            <a:r>
              <a:rPr lang="fr-BE" dirty="0" smtClean="0"/>
              <a:t> report links</a:t>
            </a:r>
            <a:endParaRPr lang="en-US" dirty="0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4150" y="1058863"/>
            <a:ext cx="4038600" cy="231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03725" y="1052513"/>
            <a:ext cx="1479550" cy="215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610225" y="1058863"/>
            <a:ext cx="1457325" cy="2149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783388" y="1050925"/>
            <a:ext cx="1443037" cy="2157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537450" y="1054100"/>
            <a:ext cx="1454150" cy="2157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2951163" y="2282825"/>
            <a:ext cx="12192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stCxn id="17" idx="3"/>
          </p:cNvCxnSpPr>
          <p:nvPr/>
        </p:nvCxnSpPr>
        <p:spPr>
          <a:xfrm flipV="1">
            <a:off x="4183063" y="2132013"/>
            <a:ext cx="220662" cy="3032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176588" y="2727325"/>
            <a:ext cx="9906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719638" y="3500438"/>
            <a:ext cx="161925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4" name="Picture 1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5992813" y="3495675"/>
            <a:ext cx="1536700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3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7505700" y="3494088"/>
            <a:ext cx="14859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le 17"/>
          <p:cNvSpPr/>
          <p:nvPr/>
        </p:nvSpPr>
        <p:spPr>
          <a:xfrm>
            <a:off x="7531100" y="5156200"/>
            <a:ext cx="990600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33807" name="Straight Arrow Connector 24"/>
          <p:cNvCxnSpPr>
            <a:cxnSpLocks noChangeShapeType="1"/>
          </p:cNvCxnSpPr>
          <p:nvPr/>
        </p:nvCxnSpPr>
        <p:spPr bwMode="auto">
          <a:xfrm rot="10800000">
            <a:off x="3676650" y="4838700"/>
            <a:ext cx="3841750" cy="469900"/>
          </a:xfrm>
          <a:prstGeom prst="straightConnector1">
            <a:avLst/>
          </a:pr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</p:spPr>
      </p:cxnSp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09575" y="4311650"/>
            <a:ext cx="321945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9" name="TextBox 18"/>
          <p:cNvSpPr txBox="1">
            <a:spLocks noChangeArrowheads="1"/>
          </p:cNvSpPr>
          <p:nvPr/>
        </p:nvSpPr>
        <p:spPr bwMode="auto">
          <a:xfrm>
            <a:off x="519678" y="5724525"/>
            <a:ext cx="81671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cs typeface="Arial" pitchFamily="34" charset="0"/>
              </a:rPr>
              <a:t>*File </a:t>
            </a:r>
            <a:r>
              <a:rPr lang="en-US" sz="1800" dirty="0">
                <a:cs typeface="Arial" pitchFamily="34" charset="0"/>
              </a:rPr>
              <a:t>format of older software version </a:t>
            </a:r>
            <a:r>
              <a:rPr lang="en-US" sz="1800" dirty="0" smtClean="0">
                <a:cs typeface="Arial" pitchFamily="34" charset="0"/>
              </a:rPr>
              <a:t>(Torrent Suite™ Software </a:t>
            </a:r>
            <a:r>
              <a:rPr lang="en-US" sz="1800" dirty="0">
                <a:cs typeface="Arial" pitchFamily="34" charset="0"/>
              </a:rPr>
              <a:t>2.2 or earlier)</a:t>
            </a:r>
          </a:p>
        </p:txBody>
      </p:sp>
      <p:cxnSp>
        <p:nvCxnSpPr>
          <p:cNvPr id="3" name="Straight Arrow Connector 24"/>
          <p:cNvCxnSpPr>
            <a:stCxn id="18" idx="2"/>
          </p:cNvCxnSpPr>
          <p:nvPr/>
        </p:nvCxnSpPr>
        <p:spPr>
          <a:xfrm>
            <a:off x="3671888" y="3044825"/>
            <a:ext cx="1047750" cy="15367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Run Report – Links</a:t>
            </a:r>
          </a:p>
        </p:txBody>
      </p:sp>
      <p:sp>
        <p:nvSpPr>
          <p:cNvPr id="34819" name="TextBox 14"/>
          <p:cNvSpPr txBox="1">
            <a:spLocks noChangeArrowheads="1"/>
          </p:cNvSpPr>
          <p:nvPr/>
        </p:nvSpPr>
        <p:spPr bwMode="auto">
          <a:xfrm>
            <a:off x="838200" y="3067050"/>
            <a:ext cx="75438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000" dirty="0">
              <a:latin typeface="+mn-lt"/>
              <a:cs typeface="Arial" pitchFamily="34" charset="0"/>
            </a:endParaRPr>
          </a:p>
          <a:p>
            <a:pPr algn="ctr"/>
            <a:r>
              <a:rPr lang="en-US" sz="2000" dirty="0">
                <a:cs typeface="Arial" pitchFamily="34" charset="0"/>
              </a:rPr>
              <a:t>File formats produced for extensive data analysis via third party software packages (offered on </a:t>
            </a:r>
            <a:r>
              <a:rPr lang="en-US" sz="2000" dirty="0" err="1">
                <a:cs typeface="Arial" pitchFamily="34" charset="0"/>
              </a:rPr>
              <a:t>Webstore</a:t>
            </a:r>
            <a:r>
              <a:rPr lang="en-US" sz="2000" dirty="0">
                <a:cs typeface="Arial" pitchFamily="34" charset="0"/>
              </a:rPr>
              <a:t>) or other bioinformatics tools. </a:t>
            </a:r>
          </a:p>
          <a:p>
            <a:pPr algn="ctr"/>
            <a:endParaRPr lang="en-US" sz="2000" dirty="0">
              <a:latin typeface="+mn-lt"/>
              <a:cs typeface="Arial" pitchFamily="34" charset="0"/>
            </a:endParaRPr>
          </a:p>
        </p:txBody>
      </p:sp>
      <p:pic>
        <p:nvPicPr>
          <p:cNvPr id="34820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800" y="1931988"/>
            <a:ext cx="8978900" cy="1252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9763" y="796925"/>
            <a:ext cx="54387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itle 2"/>
          <p:cNvSpPr>
            <a:spLocks noGrp="1"/>
          </p:cNvSpPr>
          <p:nvPr>
            <p:ph type="title" idx="4294967295"/>
          </p:nvPr>
        </p:nvSpPr>
        <p:spPr>
          <a:xfrm>
            <a:off x="415925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err="1" smtClean="0"/>
              <a:t>Plugin</a:t>
            </a:r>
            <a:r>
              <a:rPr lang="en-US" dirty="0" smtClean="0"/>
              <a:t> Summary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0888" y="1460500"/>
            <a:ext cx="1309687" cy="3952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rot="5400000">
            <a:off x="784225" y="2376488"/>
            <a:ext cx="1130300" cy="1143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2000" y="1066800"/>
            <a:ext cx="1041400" cy="2190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200401" y="3165475"/>
          <a:ext cx="5880100" cy="2884170"/>
        </p:xfrm>
        <a:graphic>
          <a:graphicData uri="http://schemas.openxmlformats.org/drawingml/2006/table">
            <a:tbl>
              <a:tblPr/>
              <a:tblGrid>
                <a:gridCol w="58801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variantCaller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 Features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887B0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Supports Ion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TargetSeq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™, Ion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AmpliSeq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™, &amp; whole genome applications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Each may be run as Germ Line or Somatic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Enables calling for all custom products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Supports any genome or custom BED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Summarizes statistics for barcodes, coverage, chromosomes, variants &amp; hotspots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Calls at 5% or 50%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Compatible with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barcoded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 samples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/>
                          <a:cs typeface="Arial" pitchFamily="34" charset="0"/>
                        </a:rPr>
                        <a:t>Planning page for automatic variant calling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" y="3048000"/>
            <a:ext cx="30384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fr-BE" dirty="0" smtClean="0"/>
              <a:t>Test Fragment </a:t>
            </a:r>
            <a:r>
              <a:rPr lang="fr-BE" dirty="0" err="1" smtClean="0"/>
              <a:t>Summary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1373188" y="2417763"/>
            <a:ext cx="10668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5250" y="2290763"/>
            <a:ext cx="89535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73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Ion Workflow Overview</a:t>
            </a:r>
          </a:p>
        </p:txBody>
      </p:sp>
      <p:sp>
        <p:nvSpPr>
          <p:cNvPr id="18435" name="Rectangle 42"/>
          <p:cNvSpPr>
            <a:spLocks/>
          </p:cNvSpPr>
          <p:nvPr/>
        </p:nvSpPr>
        <p:spPr bwMode="auto">
          <a:xfrm>
            <a:off x="7848600" y="4037112"/>
            <a:ext cx="858838" cy="1538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Data </a:t>
            </a:r>
            <a:r>
              <a:rPr lang="en-US" sz="1000" dirty="0" smtClean="0">
                <a:ea typeface="Calibri" pitchFamily="34" charset="0"/>
                <a:cs typeface="Arial" pitchFamily="34" charset="0"/>
                <a:sym typeface="Calibri" pitchFamily="34" charset="0"/>
              </a:rPr>
              <a:t> Analysis</a:t>
            </a:r>
            <a:endParaRPr lang="en-US" sz="1000" dirty="0">
              <a:ea typeface="Calibri" pitchFamily="34" charset="0"/>
              <a:cs typeface="Arial" pitchFamily="34" charset="0"/>
              <a:sym typeface="Calibri" pitchFamily="34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3840163" y="2820988"/>
            <a:ext cx="836612" cy="1046162"/>
            <a:chOff x="3949700" y="911225"/>
            <a:chExt cx="2159000" cy="2860675"/>
          </a:xfrm>
        </p:grpSpPr>
        <p:pic>
          <p:nvPicPr>
            <p:cNvPr id="18502" name="Picture 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3949700" y="911225"/>
              <a:ext cx="2159000" cy="28606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221204" name="Picture 18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609280" y="2842940"/>
              <a:ext cx="266292" cy="256117"/>
            </a:xfrm>
            <a:prstGeom prst="rect">
              <a:avLst/>
            </a:prstGeom>
            <a:solidFill>
              <a:schemeClr val="bg1">
                <a:lumMod val="65000"/>
                <a:alpha val="94000"/>
              </a:schemeClr>
            </a:solidFill>
            <a:ln w="12700">
              <a:noFill/>
              <a:miter lim="800000"/>
              <a:headEnd/>
              <a:tailEnd/>
            </a:ln>
          </p:spPr>
        </p:pic>
        <p:pic>
          <p:nvPicPr>
            <p:cNvPr id="221205" name="Picture 19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814119" y="2413189"/>
              <a:ext cx="266292" cy="256114"/>
            </a:xfrm>
            <a:prstGeom prst="rect">
              <a:avLst/>
            </a:prstGeom>
            <a:solidFill>
              <a:schemeClr val="bg1">
                <a:lumMod val="65000"/>
                <a:alpha val="94000"/>
              </a:schemeClr>
            </a:solidFill>
            <a:ln w="12700">
              <a:noFill/>
              <a:miter lim="800000"/>
              <a:headEnd/>
              <a:tailEnd/>
            </a:ln>
          </p:spPr>
        </p:pic>
        <p:pic>
          <p:nvPicPr>
            <p:cNvPr id="221206" name="Picture 20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547829" y="2552099"/>
              <a:ext cx="266289" cy="256114"/>
            </a:xfrm>
            <a:prstGeom prst="rect">
              <a:avLst/>
            </a:prstGeom>
            <a:solidFill>
              <a:schemeClr val="bg1">
                <a:lumMod val="65000"/>
                <a:alpha val="94000"/>
              </a:schemeClr>
            </a:solidFill>
            <a:ln w="12700">
              <a:noFill/>
              <a:miter lim="800000"/>
              <a:headEnd/>
              <a:tailEnd/>
            </a:ln>
          </p:spPr>
        </p:pic>
        <p:pic>
          <p:nvPicPr>
            <p:cNvPr id="221207" name="Picture 21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4748570" y="2157072"/>
              <a:ext cx="266292" cy="256117"/>
            </a:xfrm>
            <a:prstGeom prst="rect">
              <a:avLst/>
            </a:prstGeom>
            <a:solidFill>
              <a:schemeClr val="bg1">
                <a:lumMod val="65000"/>
                <a:alpha val="94000"/>
              </a:schemeClr>
            </a:solidFill>
            <a:ln w="12700">
              <a:noFill/>
              <a:miter lim="800000"/>
              <a:headEnd/>
              <a:tailEnd/>
            </a:ln>
          </p:spPr>
        </p:pic>
      </p:grpSp>
      <p:sp>
        <p:nvSpPr>
          <p:cNvPr id="18437" name="Rectangle 41"/>
          <p:cNvSpPr>
            <a:spLocks/>
          </p:cNvSpPr>
          <p:nvPr/>
        </p:nvSpPr>
        <p:spPr bwMode="auto">
          <a:xfrm>
            <a:off x="3854450" y="3998913"/>
            <a:ext cx="717550" cy="3048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dirty="0" err="1">
                <a:ea typeface="Calibri" pitchFamily="34" charset="0"/>
                <a:cs typeface="Arial" pitchFamily="34" charset="0"/>
                <a:sym typeface="Calibri" pitchFamily="34" charset="0"/>
              </a:rPr>
              <a:t>Clonal</a:t>
            </a:r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 </a:t>
            </a:r>
          </a:p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Amplification</a:t>
            </a:r>
          </a:p>
        </p:txBody>
      </p:sp>
      <p:sp>
        <p:nvSpPr>
          <p:cNvPr id="18438" name="Line 23"/>
          <p:cNvSpPr>
            <a:spLocks noChangeShapeType="1"/>
          </p:cNvSpPr>
          <p:nvPr/>
        </p:nvSpPr>
        <p:spPr bwMode="auto">
          <a:xfrm flipH="1">
            <a:off x="5899150" y="3343275"/>
            <a:ext cx="279400" cy="0"/>
          </a:xfrm>
          <a:prstGeom prst="line">
            <a:avLst/>
          </a:prstGeom>
          <a:noFill/>
          <a:ln w="38100">
            <a:solidFill>
              <a:schemeClr val="accent4">
                <a:lumMod val="75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8439" name="Rectangle 41"/>
          <p:cNvSpPr>
            <a:spLocks/>
          </p:cNvSpPr>
          <p:nvPr/>
        </p:nvSpPr>
        <p:spPr bwMode="auto">
          <a:xfrm>
            <a:off x="4572000" y="3881735"/>
            <a:ext cx="1585912" cy="4616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 </a:t>
            </a:r>
            <a:r>
              <a:rPr lang="en-US" sz="1000" dirty="0" smtClean="0">
                <a:ea typeface="Calibri" pitchFamily="34" charset="0"/>
                <a:cs typeface="Arial" pitchFamily="34" charset="0"/>
                <a:sym typeface="Calibri" pitchFamily="34" charset="0"/>
              </a:rPr>
              <a:t>Isolate Positive </a:t>
            </a:r>
            <a:endParaRPr lang="en-US" sz="1000" dirty="0">
              <a:ea typeface="Calibri" pitchFamily="34" charset="0"/>
              <a:cs typeface="Arial" pitchFamily="34" charset="0"/>
              <a:sym typeface="Calibri" pitchFamily="34" charset="0"/>
            </a:endParaRPr>
          </a:p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Ion Sphere™</a:t>
            </a:r>
            <a:r>
              <a:rPr lang="en-US" sz="1000" dirty="0">
                <a:ea typeface="Calibri" pitchFamily="34" charset="0"/>
                <a:cs typeface="Arial" pitchFamily="34" charset="0"/>
              </a:rPr>
              <a:t> </a:t>
            </a:r>
            <a:endParaRPr lang="en-US" sz="1000" dirty="0" smtClean="0">
              <a:ea typeface="Calibri" pitchFamily="34" charset="0"/>
              <a:cs typeface="Arial" pitchFamily="34" charset="0"/>
            </a:endParaRPr>
          </a:p>
          <a:p>
            <a:pPr algn="ctr"/>
            <a:r>
              <a:rPr lang="en-US" sz="1000" dirty="0" smtClean="0">
                <a:ea typeface="Calibri" pitchFamily="34" charset="0"/>
                <a:cs typeface="Arial" pitchFamily="34" charset="0"/>
              </a:rPr>
              <a:t>Particles</a:t>
            </a:r>
            <a:endParaRPr lang="en-US" sz="1000" dirty="0">
              <a:ea typeface="Calibri" pitchFamily="34" charset="0"/>
              <a:cs typeface="Arial" pitchFamily="34" charset="0"/>
              <a:sym typeface="Calibri" pitchFamily="34" charset="0"/>
            </a:endParaRPr>
          </a:p>
        </p:txBody>
      </p:sp>
      <p:grpSp>
        <p:nvGrpSpPr>
          <p:cNvPr id="3" name="Group 94"/>
          <p:cNvGrpSpPr>
            <a:grpSpLocks/>
          </p:cNvGrpSpPr>
          <p:nvPr/>
        </p:nvGrpSpPr>
        <p:grpSpPr bwMode="auto">
          <a:xfrm>
            <a:off x="4800600" y="2987675"/>
            <a:ext cx="939800" cy="711200"/>
            <a:chOff x="3024" y="3052"/>
            <a:chExt cx="592" cy="448"/>
          </a:xfrm>
        </p:grpSpPr>
        <p:pic>
          <p:nvPicPr>
            <p:cNvPr id="18500" name="Picture 43"/>
            <p:cNvPicPr>
              <a:picLocks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3024" y="3150"/>
              <a:ext cx="350" cy="3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pic>
          <p:nvPicPr>
            <p:cNvPr id="18501" name="Picture 43"/>
            <p:cNvPicPr>
              <a:picLocks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3260" y="3052"/>
              <a:ext cx="356" cy="3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18441" name="Picture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543800" y="2994025"/>
            <a:ext cx="147955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2" name="Line 23"/>
          <p:cNvSpPr>
            <a:spLocks noChangeShapeType="1"/>
          </p:cNvSpPr>
          <p:nvPr/>
        </p:nvSpPr>
        <p:spPr bwMode="auto">
          <a:xfrm flipH="1">
            <a:off x="4495800" y="3343275"/>
            <a:ext cx="279400" cy="0"/>
          </a:xfrm>
          <a:prstGeom prst="line">
            <a:avLst/>
          </a:prstGeom>
          <a:noFill/>
          <a:ln w="38100">
            <a:solidFill>
              <a:schemeClr val="accent4">
                <a:lumMod val="75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8443" name="Line 23"/>
          <p:cNvSpPr>
            <a:spLocks noChangeShapeType="1"/>
          </p:cNvSpPr>
          <p:nvPr/>
        </p:nvSpPr>
        <p:spPr bwMode="auto">
          <a:xfrm flipH="1">
            <a:off x="7239000" y="3343275"/>
            <a:ext cx="279400" cy="0"/>
          </a:xfrm>
          <a:prstGeom prst="line">
            <a:avLst/>
          </a:prstGeom>
          <a:noFill/>
          <a:ln w="38100">
            <a:solidFill>
              <a:schemeClr val="accent4">
                <a:lumMod val="75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8444" name="Rectangle 41"/>
          <p:cNvSpPr>
            <a:spLocks/>
          </p:cNvSpPr>
          <p:nvPr/>
        </p:nvSpPr>
        <p:spPr bwMode="auto">
          <a:xfrm>
            <a:off x="6419865" y="3998913"/>
            <a:ext cx="819135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Load Chip </a:t>
            </a:r>
          </a:p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and Sequence</a:t>
            </a:r>
          </a:p>
        </p:txBody>
      </p:sp>
      <p:sp>
        <p:nvSpPr>
          <p:cNvPr id="18445" name="Rectangle 39"/>
          <p:cNvSpPr>
            <a:spLocks/>
          </p:cNvSpPr>
          <p:nvPr/>
        </p:nvSpPr>
        <p:spPr bwMode="auto">
          <a:xfrm>
            <a:off x="2958324" y="3997325"/>
            <a:ext cx="48891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Prepare </a:t>
            </a:r>
          </a:p>
          <a:p>
            <a:pPr algn="ctr"/>
            <a:r>
              <a:rPr lang="en-US" sz="1000" dirty="0">
                <a:ea typeface="Calibri" pitchFamily="34" charset="0"/>
                <a:cs typeface="Arial" pitchFamily="34" charset="0"/>
                <a:sym typeface="Calibri" pitchFamily="34" charset="0"/>
              </a:rPr>
              <a:t>Library</a:t>
            </a:r>
          </a:p>
        </p:txBody>
      </p: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2794000" y="2905125"/>
            <a:ext cx="701675" cy="877888"/>
            <a:chOff x="1983" y="1204"/>
            <a:chExt cx="720" cy="703"/>
          </a:xfrm>
        </p:grpSpPr>
        <p:grpSp>
          <p:nvGrpSpPr>
            <p:cNvPr id="5" name="Group 74"/>
            <p:cNvGrpSpPr>
              <a:grpSpLocks/>
            </p:cNvGrpSpPr>
            <p:nvPr/>
          </p:nvGrpSpPr>
          <p:grpSpPr bwMode="auto">
            <a:xfrm>
              <a:off x="1983" y="1437"/>
              <a:ext cx="346" cy="199"/>
              <a:chOff x="-331878" y="4219448"/>
              <a:chExt cx="1295400" cy="391506"/>
            </a:xfrm>
          </p:grpSpPr>
          <p:sp>
            <p:nvSpPr>
              <p:cNvPr id="87" name="Freeform 86"/>
              <p:cNvSpPr/>
              <p:nvPr/>
            </p:nvSpPr>
            <p:spPr>
              <a:xfrm>
                <a:off x="-209904" y="4243748"/>
                <a:ext cx="1000188" cy="367648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34922" y="4295648"/>
                <a:ext cx="228600" cy="762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-331878" y="4219448"/>
                <a:ext cx="228600" cy="762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10</a:t>
                </a:r>
              </a:p>
            </p:txBody>
          </p:sp>
        </p:grp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2350" y="1499"/>
              <a:ext cx="353" cy="174"/>
              <a:chOff x="734922" y="4495800"/>
              <a:chExt cx="560478" cy="277206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788468" y="4513916"/>
                <a:ext cx="431928" cy="259234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196492" y="4549753"/>
                <a:ext cx="98908" cy="539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34922" y="4495800"/>
                <a:ext cx="98908" cy="5395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4"/>
            <p:cNvGrpSpPr>
              <a:grpSpLocks/>
            </p:cNvGrpSpPr>
            <p:nvPr/>
          </p:nvGrpSpPr>
          <p:grpSpPr bwMode="auto">
            <a:xfrm>
              <a:off x="2319" y="1293"/>
              <a:ext cx="346" cy="199"/>
              <a:chOff x="-331878" y="4219448"/>
              <a:chExt cx="1295400" cy="391506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-211529" y="4244433"/>
                <a:ext cx="1006289" cy="367649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34922" y="4295648"/>
                <a:ext cx="228600" cy="762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-331878" y="4219448"/>
                <a:ext cx="228600" cy="762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10</a:t>
                </a:r>
              </a:p>
            </p:txBody>
          </p:sp>
        </p:grpSp>
        <p:grpSp>
          <p:nvGrpSpPr>
            <p:cNvPr id="9" name="Group 78"/>
            <p:cNvGrpSpPr>
              <a:grpSpLocks/>
            </p:cNvGrpSpPr>
            <p:nvPr/>
          </p:nvGrpSpPr>
          <p:grpSpPr bwMode="auto">
            <a:xfrm>
              <a:off x="2319" y="1204"/>
              <a:ext cx="346" cy="199"/>
              <a:chOff x="-331878" y="4219448"/>
              <a:chExt cx="1295400" cy="391506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-211529" y="4244458"/>
                <a:ext cx="1006289" cy="367649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34922" y="4295648"/>
                <a:ext cx="228600" cy="762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-331878" y="4219448"/>
                <a:ext cx="228600" cy="762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70"/>
            <p:cNvGrpSpPr>
              <a:grpSpLocks/>
            </p:cNvGrpSpPr>
            <p:nvPr/>
          </p:nvGrpSpPr>
          <p:grpSpPr bwMode="auto">
            <a:xfrm>
              <a:off x="2350" y="1588"/>
              <a:ext cx="353" cy="175"/>
              <a:chOff x="734922" y="4495800"/>
              <a:chExt cx="560478" cy="277206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788468" y="4513792"/>
                <a:ext cx="431928" cy="259767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196492" y="4549753"/>
                <a:ext cx="98908" cy="539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34922" y="4495800"/>
                <a:ext cx="98908" cy="5395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65"/>
            <p:cNvGrpSpPr>
              <a:grpSpLocks/>
            </p:cNvGrpSpPr>
            <p:nvPr/>
          </p:nvGrpSpPr>
          <p:grpSpPr bwMode="auto">
            <a:xfrm>
              <a:off x="2014" y="1643"/>
              <a:ext cx="353" cy="174"/>
              <a:chOff x="734922" y="4495800"/>
              <a:chExt cx="560478" cy="277206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89157" y="4513358"/>
                <a:ext cx="431928" cy="259234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196492" y="4549753"/>
                <a:ext cx="98908" cy="539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34922" y="4495800"/>
                <a:ext cx="98908" cy="5395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2" name="Group 78"/>
            <p:cNvGrpSpPr>
              <a:grpSpLocks/>
            </p:cNvGrpSpPr>
            <p:nvPr/>
          </p:nvGrpSpPr>
          <p:grpSpPr bwMode="auto">
            <a:xfrm>
              <a:off x="1983" y="1348"/>
              <a:ext cx="346" cy="199"/>
              <a:chOff x="-331878" y="4219448"/>
              <a:chExt cx="1295400" cy="391506"/>
            </a:xfrm>
          </p:grpSpPr>
          <p:sp>
            <p:nvSpPr>
              <p:cNvPr id="92" name="Freeform 91"/>
              <p:cNvSpPr/>
              <p:nvPr/>
            </p:nvSpPr>
            <p:spPr>
              <a:xfrm>
                <a:off x="-209904" y="4243773"/>
                <a:ext cx="1000188" cy="367648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734922" y="4295648"/>
                <a:ext cx="228600" cy="7620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-331878" y="4219448"/>
                <a:ext cx="228600" cy="762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94"/>
            <p:cNvGrpSpPr>
              <a:grpSpLocks/>
            </p:cNvGrpSpPr>
            <p:nvPr/>
          </p:nvGrpSpPr>
          <p:grpSpPr bwMode="auto">
            <a:xfrm>
              <a:off x="2014" y="1732"/>
              <a:ext cx="353" cy="175"/>
              <a:chOff x="734922" y="4495800"/>
              <a:chExt cx="560478" cy="277206"/>
            </a:xfrm>
          </p:grpSpPr>
          <p:sp>
            <p:nvSpPr>
              <p:cNvPr id="96" name="Freeform 95"/>
              <p:cNvSpPr/>
              <p:nvPr/>
            </p:nvSpPr>
            <p:spPr>
              <a:xfrm>
                <a:off x="789157" y="4513238"/>
                <a:ext cx="431928" cy="259768"/>
              </a:xfrm>
              <a:custGeom>
                <a:avLst/>
                <a:gdLst>
                  <a:gd name="connsiteX0" fmla="*/ 0 w 562707"/>
                  <a:gd name="connsiteY0" fmla="*/ 0 h 221566"/>
                  <a:gd name="connsiteX1" fmla="*/ 182880 w 562707"/>
                  <a:gd name="connsiteY1" fmla="*/ 211015 h 221566"/>
                  <a:gd name="connsiteX2" fmla="*/ 337624 w 562707"/>
                  <a:gd name="connsiteY2" fmla="*/ 63305 h 221566"/>
                  <a:gd name="connsiteX3" fmla="*/ 464234 w 562707"/>
                  <a:gd name="connsiteY3" fmla="*/ 175846 h 221566"/>
                  <a:gd name="connsiteX4" fmla="*/ 562707 w 562707"/>
                  <a:gd name="connsiteY4" fmla="*/ 77372 h 221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707" h="221566">
                    <a:moveTo>
                      <a:pt x="0" y="0"/>
                    </a:moveTo>
                    <a:cubicBezTo>
                      <a:pt x="63304" y="100232"/>
                      <a:pt x="126609" y="200464"/>
                      <a:pt x="182880" y="211015"/>
                    </a:cubicBezTo>
                    <a:cubicBezTo>
                      <a:pt x="239151" y="221566"/>
                      <a:pt x="290732" y="69166"/>
                      <a:pt x="337624" y="63305"/>
                    </a:cubicBezTo>
                    <a:cubicBezTo>
                      <a:pt x="384516" y="57444"/>
                      <a:pt x="426720" y="173502"/>
                      <a:pt x="464234" y="175846"/>
                    </a:cubicBezTo>
                    <a:cubicBezTo>
                      <a:pt x="501748" y="178190"/>
                      <a:pt x="514643" y="101991"/>
                      <a:pt x="562707" y="77372"/>
                    </a:cubicBezTo>
                  </a:path>
                </a:pathLst>
              </a:cu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196492" y="4549753"/>
                <a:ext cx="98908" cy="539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scene3d>
                <a:camera prst="orthographicFront">
                  <a:rot lat="0" lon="0" rev="12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34922" y="4495800"/>
                <a:ext cx="98908" cy="5395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  <a:scene3d>
                <a:camera prst="orthographicFront">
                  <a:rot lat="0" lon="0" rev="189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6350" y="1038225"/>
            <a:ext cx="2543175" cy="839788"/>
            <a:chOff x="961002" y="1371600"/>
            <a:chExt cx="2544198" cy="839703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1067408" y="1479539"/>
              <a:ext cx="2437792" cy="731764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27432"/>
            <a:lstStyle/>
            <a:p>
              <a:pPr marL="112713" eaLnBrk="0" hangingPunct="0">
                <a:defRPr/>
              </a:pPr>
              <a: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DNA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961002" y="1371600"/>
              <a:ext cx="228692" cy="228577"/>
            </a:xfrm>
            <a:prstGeom prst="roundRect">
              <a:avLst/>
            </a:prstGeom>
            <a:solidFill>
              <a:srgbClr val="688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</a:t>
              </a:r>
            </a:p>
          </p:txBody>
        </p:sp>
        <p:pic>
          <p:nvPicPr>
            <p:cNvPr id="6" name="Picture 5" descr="human genome DNA.png"/>
            <p:cNvPicPr>
              <a:picLocks noChangeAspect="1"/>
            </p:cNvPicPr>
            <p:nvPr/>
          </p:nvPicPr>
          <p:blipFill>
            <a:blip r:embed="rId8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>
            <a:xfrm>
              <a:off x="2479994" y="1584960"/>
              <a:ext cx="949006" cy="548640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 bwMode="auto">
          <a:xfrm>
            <a:off x="112713" y="4171950"/>
            <a:ext cx="2436812" cy="73183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27432"/>
          <a:lstStyle/>
          <a:p>
            <a:pPr marL="112713" eaLnBrk="0" hangingPunct="0">
              <a:defRPr/>
            </a:pPr>
            <a:r>
              <a:rPr lang="en-US" sz="12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Sequencing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350" y="4064000"/>
            <a:ext cx="228600" cy="228600"/>
          </a:xfrm>
          <a:prstGeom prst="roundRect">
            <a:avLst/>
          </a:prstGeom>
          <a:solidFill>
            <a:srgbClr val="6887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112713" y="3162300"/>
            <a:ext cx="2436812" cy="73183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27432"/>
          <a:lstStyle/>
          <a:p>
            <a:pPr marL="112713" eaLnBrk="0" hangingPunct="0">
              <a:defRPr/>
            </a:pPr>
            <a:r>
              <a:rPr lang="en-US" sz="12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Template Prep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350" y="3054350"/>
            <a:ext cx="228600" cy="228600"/>
          </a:xfrm>
          <a:prstGeom prst="roundRect">
            <a:avLst/>
          </a:prstGeom>
          <a:solidFill>
            <a:srgbClr val="6887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</a:t>
            </a:r>
          </a:p>
        </p:txBody>
      </p:sp>
      <p:grpSp>
        <p:nvGrpSpPr>
          <p:cNvPr id="15" name="Group 36"/>
          <p:cNvGrpSpPr>
            <a:grpSpLocks/>
          </p:cNvGrpSpPr>
          <p:nvPr/>
        </p:nvGrpSpPr>
        <p:grpSpPr bwMode="auto">
          <a:xfrm>
            <a:off x="6350" y="2046288"/>
            <a:ext cx="2543175" cy="839787"/>
            <a:chOff x="961002" y="2428954"/>
            <a:chExt cx="2544198" cy="839703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1067408" y="2536893"/>
              <a:ext cx="2437792" cy="731764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27432"/>
            <a:lstStyle/>
            <a:p>
              <a:pPr marL="112713" eaLnBrk="0" hangingPunct="0">
                <a:defRPr/>
              </a:pPr>
              <a: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Compatible</a:t>
              </a:r>
              <a:b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Library Prep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961002" y="2428954"/>
              <a:ext cx="228692" cy="228577"/>
            </a:xfrm>
            <a:prstGeom prst="roundRect">
              <a:avLst/>
            </a:prstGeom>
            <a:solidFill>
              <a:srgbClr val="688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</a:t>
              </a:r>
            </a:p>
          </p:txBody>
        </p:sp>
        <p:pic>
          <p:nvPicPr>
            <p:cNvPr id="16" name="Picture 15" descr="dna_tami.png"/>
            <p:cNvPicPr>
              <a:picLocks noChangeAspect="1"/>
            </p:cNvPicPr>
            <p:nvPr/>
          </p:nvPicPr>
          <p:blipFill>
            <a:blip r:embed="rId9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2732421" y="2667000"/>
              <a:ext cx="772779" cy="548640"/>
            </a:xfrm>
            <a:prstGeom prst="rect">
              <a:avLst/>
            </a:prstGeom>
          </p:spPr>
        </p:pic>
      </p:grp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0" y="5075238"/>
            <a:ext cx="2549525" cy="839787"/>
            <a:chOff x="954860" y="5601015"/>
            <a:chExt cx="2550340" cy="839703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1066021" y="5708954"/>
              <a:ext cx="2439179" cy="731764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tIns="27432"/>
            <a:lstStyle/>
            <a:p>
              <a:pPr marL="112713" eaLnBrk="0" hangingPunct="0">
                <a:defRPr/>
              </a:pPr>
              <a: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Compatible</a:t>
              </a:r>
              <a:b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200" b="1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Data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54860" y="5601015"/>
              <a:ext cx="228673" cy="228577"/>
            </a:xfrm>
            <a:prstGeom prst="roundRect">
              <a:avLst/>
            </a:prstGeom>
            <a:solidFill>
              <a:srgbClr val="6887B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</a:t>
              </a:r>
            </a:p>
          </p:txBody>
        </p:sp>
        <p:pic>
          <p:nvPicPr>
            <p:cNvPr id="18461" name="Picture 32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2362200" y="5835032"/>
              <a:ext cx="1066799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8455" name="Line 23"/>
          <p:cNvSpPr>
            <a:spLocks noChangeShapeType="1"/>
          </p:cNvSpPr>
          <p:nvPr/>
        </p:nvSpPr>
        <p:spPr bwMode="auto">
          <a:xfrm flipH="1">
            <a:off x="3683000" y="3343275"/>
            <a:ext cx="279400" cy="0"/>
          </a:xfrm>
          <a:prstGeom prst="line">
            <a:avLst/>
          </a:prstGeom>
          <a:noFill/>
          <a:ln w="38100">
            <a:solidFill>
              <a:schemeClr val="accent4">
                <a:lumMod val="75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8456" name="Picture 78" descr="proton_200x200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779588" y="4221163"/>
            <a:ext cx="606425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7" name="Picture 79" descr="sequence_kit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1673225" y="3190875"/>
            <a:ext cx="73977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8" name="Picture 80" descr="proton_200x200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6235700" y="2822575"/>
            <a:ext cx="1042988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AutoShape 81"/>
          <p:cNvSpPr>
            <a:spLocks noChangeArrowheads="1"/>
          </p:cNvSpPr>
          <p:nvPr/>
        </p:nvSpPr>
        <p:spPr bwMode="auto">
          <a:xfrm>
            <a:off x="7491413" y="2359025"/>
            <a:ext cx="1614487" cy="2370138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2060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/>
          </p:cNvSpPr>
          <p:nvPr>
            <p:ph type="title" idx="4294967295"/>
          </p:nvPr>
        </p:nvSpPr>
        <p:spPr>
          <a:xfrm>
            <a:off x="433388" y="0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fr-BE" dirty="0" smtClean="0"/>
              <a:t>Report Information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5543550" y="2235200"/>
            <a:ext cx="7620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2" name="Rounded Rectangle 11"/>
          <p:cNvSpPr/>
          <p:nvPr/>
        </p:nvSpPr>
        <p:spPr>
          <a:xfrm>
            <a:off x="1676400" y="1541463"/>
            <a:ext cx="685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7893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584325" y="922338"/>
            <a:ext cx="5084763" cy="503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/>
          </p:cNvSpPr>
          <p:nvPr>
            <p:ph type="title" idx="4294967295"/>
          </p:nvPr>
        </p:nvSpPr>
        <p:spPr>
          <a:xfrm>
            <a:off x="433388" y="0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fr-BE" dirty="0" smtClean="0"/>
              <a:t>Report Information</a:t>
            </a:r>
            <a:endParaRPr lang="en-US" dirty="0" smtClean="0"/>
          </a:p>
        </p:txBody>
      </p:sp>
      <p:pic>
        <p:nvPicPr>
          <p:cNvPr id="38915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6538" y="890588"/>
            <a:ext cx="8589962" cy="5037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7350" y="1466850"/>
            <a:ext cx="8405813" cy="3144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939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Customer Support Archive (CSA)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711575" y="3748088"/>
            <a:ext cx="511175" cy="2714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9941" name="TextBox 16"/>
          <p:cNvSpPr txBox="1">
            <a:spLocks noChangeArrowheads="1"/>
          </p:cNvSpPr>
          <p:nvPr/>
        </p:nvSpPr>
        <p:spPr bwMode="auto">
          <a:xfrm>
            <a:off x="835025" y="4837113"/>
            <a:ext cx="3028950" cy="6413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800" dirty="0">
                <a:cs typeface="Arial" pitchFamily="34" charset="0"/>
              </a:rPr>
              <a:t>Files for Troubleshooting; </a:t>
            </a:r>
          </a:p>
          <a:p>
            <a:pPr algn="ctr"/>
            <a:r>
              <a:rPr lang="en-US" sz="1800" dirty="0">
                <a:cs typeface="Arial" pitchFamily="34" charset="0"/>
              </a:rPr>
              <a:t>useful for Technical Support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593850" y="4154488"/>
            <a:ext cx="1489075" cy="2365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39943" name="Straight Arrow Connector 12"/>
          <p:cNvCxnSpPr>
            <a:cxnSpLocks noChangeShapeType="1"/>
            <a:stCxn id="18" idx="2"/>
            <a:endCxn id="39941" idx="0"/>
          </p:cNvCxnSpPr>
          <p:nvPr/>
        </p:nvCxnSpPr>
        <p:spPr bwMode="auto">
          <a:xfrm rot="16200000" flipH="1">
            <a:off x="2120900" y="4608513"/>
            <a:ext cx="446088" cy="11112"/>
          </a:xfrm>
          <a:prstGeom prst="straightConnector1">
            <a:avLst/>
          </a:pr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Reviewing Data - Projects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1000" y="955675"/>
            <a:ext cx="8185150" cy="424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9875" name="Picture 3"/>
          <p:cNvPicPr>
            <a:picLocks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2150" y="3733800"/>
            <a:ext cx="5653088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2203450" y="3757613"/>
            <a:ext cx="5334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8" name="Straight Arrow Connector 7"/>
          <p:cNvCxnSpPr>
            <a:stCxn id="6" idx="3"/>
            <a:endCxn id="79875" idx="1"/>
          </p:cNvCxnSpPr>
          <p:nvPr/>
        </p:nvCxnSpPr>
        <p:spPr>
          <a:xfrm>
            <a:off x="2736850" y="3871913"/>
            <a:ext cx="495300" cy="101917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7" name="TextBox 9"/>
          <p:cNvSpPr txBox="1">
            <a:spLocks noChangeArrowheads="1"/>
          </p:cNvSpPr>
          <p:nvPr/>
        </p:nvSpPr>
        <p:spPr bwMode="auto">
          <a:xfrm>
            <a:off x="4614863" y="3805238"/>
            <a:ext cx="2928937" cy="4619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cs typeface="Arial" pitchFamily="34" charset="0"/>
              </a:rPr>
              <a:t>Project = set of runs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55813" y="1690688"/>
            <a:ext cx="5334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1" name="Rounded Rectangle 10"/>
          <p:cNvSpPr/>
          <p:nvPr/>
        </p:nvSpPr>
        <p:spPr>
          <a:xfrm>
            <a:off x="2393950" y="1416050"/>
            <a:ext cx="8382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40970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10400" y="301625"/>
            <a:ext cx="1817688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325" y="1082675"/>
            <a:ext cx="8997950" cy="2116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1987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dirty="0" smtClean="0"/>
              <a:t>About Link</a:t>
            </a: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0725" y="3776663"/>
            <a:ext cx="7748588" cy="143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dirty="0" smtClean="0"/>
              <a:t>References Link</a:t>
            </a: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63563" y="990600"/>
            <a:ext cx="81216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964363" y="1524000"/>
            <a:ext cx="158115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7040563" y="2133600"/>
            <a:ext cx="815975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68363" y="2514600"/>
            <a:ext cx="6024562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249363" y="3429000"/>
            <a:ext cx="6053137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706563" y="4052888"/>
            <a:ext cx="6038850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608263" y="4748213"/>
            <a:ext cx="6032500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6019800" y="2514600"/>
            <a:ext cx="9144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7" name="Rounded Rectangle 16"/>
          <p:cNvSpPr/>
          <p:nvPr/>
        </p:nvSpPr>
        <p:spPr>
          <a:xfrm>
            <a:off x="7772400" y="4746625"/>
            <a:ext cx="9144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>
          <a:xfrm>
            <a:off x="496888" y="0"/>
            <a:ext cx="8450262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Services Link</a:t>
            </a:r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0756" y="810958"/>
            <a:ext cx="8488363" cy="509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 idx="4294967295"/>
          </p:nvPr>
        </p:nvSpPr>
        <p:spPr>
          <a:xfrm>
            <a:off x="457560" y="0"/>
            <a:ext cx="8450262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Services Link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28738" y="859916"/>
            <a:ext cx="6432550" cy="5124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/>
          </p:cNvSpPr>
          <p:nvPr>
            <p:ph type="title" idx="4294967295"/>
          </p:nvPr>
        </p:nvSpPr>
        <p:spPr>
          <a:xfrm>
            <a:off x="463550" y="0"/>
            <a:ext cx="8229600" cy="1143000"/>
          </a:xfrm>
        </p:spPr>
        <p:txBody>
          <a:bodyPr lIns="91440" tIns="45720" rIns="91440" bIns="45720"/>
          <a:lstStyle/>
          <a:p>
            <a:pPr eaLnBrk="1" hangingPunct="1"/>
            <a:r>
              <a:rPr lang="en-US" dirty="0" smtClean="0"/>
              <a:t>Configure Link </a:t>
            </a:r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92200" y="876300"/>
            <a:ext cx="7477125" cy="510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0689" y="1392500"/>
            <a:ext cx="7956550" cy="395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screensho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131"/>
            <a:ext cx="91440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624" y="146050"/>
            <a:ext cx="8547100" cy="833438"/>
          </a:xfrm>
        </p:spPr>
        <p:txBody>
          <a:bodyPr/>
          <a:lstStyle/>
          <a:p>
            <a:r>
              <a:rPr lang="en-US" dirty="0" smtClean="0"/>
              <a:t>Server and Instrument upgrade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06838" y="4135438"/>
            <a:ext cx="48387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Line 10"/>
          <p:cNvSpPr>
            <a:spLocks noChangeShapeType="1"/>
          </p:cNvSpPr>
          <p:nvPr/>
        </p:nvSpPr>
        <p:spPr bwMode="auto">
          <a:xfrm>
            <a:off x="7258050" y="3560763"/>
            <a:ext cx="12700" cy="9017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8133" name="Picture 1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7038" y="3800475"/>
            <a:ext cx="2895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1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343150" y="1716088"/>
            <a:ext cx="60579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14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66713" y="1090613"/>
            <a:ext cx="17145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6" name="AutoShape 15"/>
          <p:cNvSpPr>
            <a:spLocks noChangeArrowheads="1"/>
          </p:cNvSpPr>
          <p:nvPr/>
        </p:nvSpPr>
        <p:spPr bwMode="auto">
          <a:xfrm>
            <a:off x="542925" y="2563813"/>
            <a:ext cx="857250" cy="295275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137" name="Text Box 16"/>
          <p:cNvSpPr txBox="1">
            <a:spLocks noChangeArrowheads="1"/>
          </p:cNvSpPr>
          <p:nvPr/>
        </p:nvSpPr>
        <p:spPr bwMode="auto">
          <a:xfrm>
            <a:off x="1673225" y="3311525"/>
            <a:ext cx="5883598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… With Admin rights….. </a:t>
            </a:r>
            <a:r>
              <a:rPr lang="en-US" sz="2000" dirty="0" smtClean="0"/>
              <a:t>(“</a:t>
            </a:r>
            <a:r>
              <a:rPr lang="en-US" sz="2000" dirty="0" err="1" smtClean="0"/>
              <a:t>Ionadmin</a:t>
            </a:r>
            <a:r>
              <a:rPr lang="en-US" sz="2000" dirty="0" smtClean="0"/>
              <a:t>” </a:t>
            </a:r>
            <a:r>
              <a:rPr lang="en-US" sz="2000" dirty="0"/>
              <a:t>by default)….</a:t>
            </a:r>
          </a:p>
        </p:txBody>
      </p:sp>
      <p:sp>
        <p:nvSpPr>
          <p:cNvPr id="48138" name="AutoShape 17"/>
          <p:cNvSpPr>
            <a:spLocks noChangeArrowheads="1"/>
          </p:cNvSpPr>
          <p:nvPr/>
        </p:nvSpPr>
        <p:spPr bwMode="auto">
          <a:xfrm>
            <a:off x="2847975" y="2667000"/>
            <a:ext cx="1041400" cy="295275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8139" name="AutoShape 18"/>
          <p:cNvSpPr>
            <a:spLocks noChangeArrowheads="1"/>
          </p:cNvSpPr>
          <p:nvPr/>
        </p:nvSpPr>
        <p:spPr bwMode="auto">
          <a:xfrm>
            <a:off x="3927475" y="4752975"/>
            <a:ext cx="1211263" cy="295275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63792" y="146050"/>
            <a:ext cx="8547100" cy="833438"/>
          </a:xfrm>
        </p:spPr>
        <p:txBody>
          <a:bodyPr/>
          <a:lstStyle/>
          <a:p>
            <a:r>
              <a:rPr lang="en-US" dirty="0" smtClean="0"/>
              <a:t>Server and Instrument upgrade</a:t>
            </a:r>
          </a:p>
        </p:txBody>
      </p:sp>
      <p:sp>
        <p:nvSpPr>
          <p:cNvPr id="49156" name="Text Box 7"/>
          <p:cNvSpPr txBox="1">
            <a:spLocks noChangeArrowheads="1"/>
          </p:cNvSpPr>
          <p:nvPr/>
        </p:nvSpPr>
        <p:spPr bwMode="auto">
          <a:xfrm>
            <a:off x="1600200" y="3702050"/>
            <a:ext cx="47625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/>
              <a:t>1</a:t>
            </a:r>
          </a:p>
        </p:txBody>
      </p:sp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3997325" y="3673475"/>
            <a:ext cx="47625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/>
              <a:t>2</a:t>
            </a:r>
          </a:p>
        </p:txBody>
      </p:sp>
      <p:sp>
        <p:nvSpPr>
          <p:cNvPr id="49158" name="Line 9"/>
          <p:cNvSpPr>
            <a:spLocks noChangeShapeType="1"/>
          </p:cNvSpPr>
          <p:nvPr/>
        </p:nvSpPr>
        <p:spPr bwMode="auto">
          <a:xfrm>
            <a:off x="2468563" y="3017838"/>
            <a:ext cx="798512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4916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699125" y="2184400"/>
            <a:ext cx="2319338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1" name="Line 13"/>
          <p:cNvSpPr>
            <a:spLocks noChangeShapeType="1"/>
          </p:cNvSpPr>
          <p:nvPr/>
        </p:nvSpPr>
        <p:spPr bwMode="auto">
          <a:xfrm>
            <a:off x="7258050" y="1922463"/>
            <a:ext cx="12700" cy="90170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2" name="Text Box 14"/>
          <p:cNvSpPr txBox="1">
            <a:spLocks noChangeArrowheads="1"/>
          </p:cNvSpPr>
          <p:nvPr/>
        </p:nvSpPr>
        <p:spPr bwMode="auto">
          <a:xfrm>
            <a:off x="5827713" y="4071938"/>
            <a:ext cx="3129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Options/update menu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42" y="2212644"/>
            <a:ext cx="1468415" cy="12821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61800"/>
          <a:stretch/>
        </p:blipFill>
        <p:spPr bwMode="auto">
          <a:xfrm>
            <a:off x="1420679" y="2171391"/>
            <a:ext cx="835292" cy="1353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onSTUDIO_0063SC_trans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446469"/>
            <a:ext cx="3592010" cy="57912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28625" y="-180975"/>
            <a:ext cx="8880579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Ion Torrent™ : Semiconductor Sequencing for Life™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4294967295"/>
          </p:nvPr>
        </p:nvSpPr>
        <p:spPr>
          <a:xfrm>
            <a:off x="4632960" y="1600200"/>
            <a:ext cx="4511040" cy="446532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sz="2800" b="1" dirty="0"/>
              <a:t>Support</a:t>
            </a:r>
          </a:p>
          <a:p>
            <a:pPr>
              <a:buNone/>
            </a:pPr>
            <a:r>
              <a:rPr lang="en-US" dirty="0"/>
              <a:t>Robert David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hlinkClick r:id="rId4"/>
              </a:rPr>
              <a:t>6178723352</a:t>
            </a:r>
          </a:p>
          <a:p>
            <a:pPr marL="0" indent="0">
              <a:buNone/>
            </a:pPr>
            <a:r>
              <a:rPr lang="en-US" u="sng" dirty="0" err="1">
                <a:solidFill>
                  <a:srgbClr val="0070C0"/>
                </a:solidFill>
                <a:hlinkClick r:id="rId4"/>
              </a:rPr>
              <a:t>Robert.David@thermofisher</a:t>
            </a:r>
            <a:endParaRPr lang="en-US" u="sng" dirty="0">
              <a:solidFill>
                <a:srgbClr val="0070C0"/>
              </a:solidFill>
              <a:hlinkClick r:id="rId4"/>
            </a:endParaRPr>
          </a:p>
          <a:p>
            <a:pPr marL="0" indent="0">
              <a:buNone/>
            </a:pPr>
            <a:endParaRPr lang="en-US" u="sng" dirty="0">
              <a:solidFill>
                <a:srgbClr val="0070C0"/>
              </a:solidFill>
              <a:hlinkClick r:id="rId4"/>
            </a:endParaRPr>
          </a:p>
          <a:p>
            <a:pPr marL="0" indent="0">
              <a:buNone/>
            </a:pPr>
            <a:r>
              <a:rPr lang="en-US" u="sng" dirty="0">
                <a:solidFill>
                  <a:srgbClr val="0070C0"/>
                </a:solidFill>
                <a:hlinkClick r:id="rId4"/>
              </a:rPr>
              <a:t>ionsupport@lifetech.com</a:t>
            </a:r>
            <a:endParaRPr lang="en-US" u="sng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Call 800-955-6288  in USA 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dirty="0"/>
              <a:t>Bioinformatics support</a:t>
            </a:r>
          </a:p>
          <a:p>
            <a:pPr marL="0" indent="0">
              <a:buNone/>
            </a:pPr>
            <a:r>
              <a:rPr lang="en-US" u="sng" dirty="0">
                <a:hlinkClick r:id="rId5"/>
              </a:rPr>
              <a:t>ngs-amsupport@lifetech.com</a:t>
            </a: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6"/>
              </a:rPr>
              <a:t>Jingwei.Ni@thermofisher.com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Online info for Ion Torrent Systems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hlinkClick r:id="rId7"/>
              </a:rPr>
              <a:t>Thermofisher</a:t>
            </a:r>
            <a:r>
              <a:rPr lang="en-US" dirty="0">
                <a:hlinkClick r:id="rId7"/>
              </a:rPr>
              <a:t> Ion Community</a:t>
            </a:r>
            <a:endParaRPr lang="en-US" dirty="0"/>
          </a:p>
          <a:p>
            <a:pPr marL="0" indent="0">
              <a:buNone/>
            </a:pPr>
            <a:r>
              <a:rPr lang="en-US" sz="2200" dirty="0" smtClean="0"/>
              <a:t>	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5400" y="5336463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Chip is the Machine</a:t>
            </a:r>
            <a:r>
              <a:rPr lang="en-US" sz="1400" dirty="0" smtClean="0">
                <a:latin typeface="Arial"/>
                <a:cs typeface="Arial"/>
              </a:rPr>
              <a:t>™</a:t>
            </a:r>
            <a:endParaRPr lang="en-US" sz="1400" baseline="30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3671">
            <a:off x="901994" y="2326385"/>
            <a:ext cx="2197958" cy="394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984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7030" y="4102284"/>
            <a:ext cx="8244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For Research Use Only.  Not for use in diagnostic procedures.</a:t>
            </a:r>
          </a:p>
          <a:p>
            <a:pPr algn="ctr"/>
            <a:endParaRPr lang="en-US" dirty="0" smtClean="0">
              <a:cs typeface="Arial" pitchFamily="34" charset="0"/>
            </a:endParaRPr>
          </a:p>
          <a:p>
            <a:pPr algn="ctr"/>
            <a:r>
              <a:rPr lang="en-US" sz="1600" dirty="0" smtClean="0"/>
              <a:t>Ion Torrent™ is a Thermo Fisher Scientific brand. © 2014 Thermo Fisher Scientific, Inc. All rights reserved. </a:t>
            </a:r>
            <a:r>
              <a:rPr lang="en-US" sz="1600" dirty="0" err="1" smtClean="0"/>
              <a:t>TaqMan</a:t>
            </a:r>
            <a:r>
              <a:rPr lang="en-US" sz="1600" dirty="0" smtClean="0"/>
              <a:t> is a registered trademark of Roche Molecular Systems, Inc., used under permission and license. All other trademarks are the property of Thermo Fisher Scientific and its subsidiaries.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970923"/>
            <a:ext cx="6653533" cy="313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167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755" y="1574891"/>
            <a:ext cx="8660674" cy="149488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457200" y="3276600"/>
            <a:ext cx="4800600" cy="22860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ClrTx/>
              <a:buNone/>
            </a:pPr>
            <a:r>
              <a:rPr lang="en-US" dirty="0" smtClean="0"/>
              <a:t>3 main tabs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US" sz="2000" dirty="0" smtClean="0"/>
              <a:t> </a:t>
            </a:r>
            <a:r>
              <a:rPr lang="en-US" sz="2000" b="1" dirty="0" smtClean="0"/>
              <a:t>Plan</a:t>
            </a:r>
            <a:r>
              <a:rPr lang="en-US" sz="2000" dirty="0" smtClean="0"/>
              <a:t>:  Set up your run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US" sz="2000" dirty="0" smtClean="0"/>
              <a:t> </a:t>
            </a:r>
            <a:r>
              <a:rPr lang="en-US" sz="2000" b="1" dirty="0" smtClean="0"/>
              <a:t>Monitor</a:t>
            </a:r>
            <a:r>
              <a:rPr lang="en-US" sz="2000" dirty="0" smtClean="0"/>
              <a:t>:  Check your run in real time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US" sz="2000" dirty="0" smtClean="0"/>
              <a:t> </a:t>
            </a:r>
            <a:r>
              <a:rPr lang="en-US" sz="2000" b="1" dirty="0" smtClean="0"/>
              <a:t>Data</a:t>
            </a:r>
            <a:r>
              <a:rPr lang="en-US" sz="2000" dirty="0" smtClean="0"/>
              <a:t>:  Analyze your run report(s)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Log </a:t>
            </a:r>
            <a:r>
              <a:rPr lang="fr-BE" dirty="0" err="1" smtClean="0"/>
              <a:t>into</a:t>
            </a:r>
            <a:r>
              <a:rPr lang="fr-BE" dirty="0" smtClean="0"/>
              <a:t> Torrent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42491" y="1688103"/>
            <a:ext cx="2501006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Site/Server name </a:t>
            </a:r>
            <a:r>
              <a:rPr lang="en-US" sz="1200" b="1" dirty="0" smtClean="0">
                <a:solidFill>
                  <a:srgbClr val="FF0000"/>
                </a:solidFill>
              </a:rPr>
              <a:t>(configurable)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8308526" y="2753982"/>
            <a:ext cx="304800" cy="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69817" y="2172516"/>
            <a:ext cx="2455818" cy="4716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rot="16200000" flipH="1">
            <a:off x="909207" y="3142955"/>
            <a:ext cx="1006929" cy="2236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9154" y="2886622"/>
            <a:ext cx="1086275" cy="168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82" y="202202"/>
            <a:ext cx="8856617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113068" y="1456587"/>
            <a:ext cx="1143000" cy="1905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061959" y="196020"/>
            <a:ext cx="537007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817" y="1580606"/>
            <a:ext cx="6923313" cy="478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800748" y="4324961"/>
            <a:ext cx="3075806" cy="1015663"/>
          </a:xfrm>
          <a:prstGeom prst="rect">
            <a:avLst/>
          </a:prstGeom>
          <a:solidFill>
            <a:schemeClr val="bg2"/>
          </a:solid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BE" sz="2000" dirty="0" err="1" smtClean="0">
                <a:solidFill>
                  <a:schemeClr val="bg1"/>
                </a:solidFill>
              </a:rPr>
              <a:t>Choose</a:t>
            </a:r>
            <a:r>
              <a:rPr lang="fr-BE" sz="2000" dirty="0" smtClean="0">
                <a:solidFill>
                  <a:schemeClr val="bg1"/>
                </a:solidFill>
              </a:rPr>
              <a:t> </a:t>
            </a:r>
            <a:r>
              <a:rPr lang="fr-BE" sz="2000" dirty="0" err="1" smtClean="0">
                <a:solidFill>
                  <a:schemeClr val="bg1"/>
                </a:solidFill>
              </a:rPr>
              <a:t>your</a:t>
            </a:r>
            <a:r>
              <a:rPr lang="fr-BE" sz="2000" dirty="0" smtClean="0">
                <a:solidFill>
                  <a:schemeClr val="bg1"/>
                </a:solidFill>
              </a:rPr>
              <a:t> documentation </a:t>
            </a:r>
            <a:r>
              <a:rPr lang="fr-BE" sz="2000" dirty="0" err="1">
                <a:solidFill>
                  <a:schemeClr val="bg1"/>
                </a:solidFill>
              </a:rPr>
              <a:t>search</a:t>
            </a:r>
            <a:r>
              <a:rPr lang="fr-BE" sz="2000" dirty="0">
                <a:solidFill>
                  <a:schemeClr val="bg1"/>
                </a:solidFill>
              </a:rPr>
              <a:t> </a:t>
            </a:r>
            <a:r>
              <a:rPr lang="fr-BE" sz="2000" dirty="0" err="1">
                <a:solidFill>
                  <a:schemeClr val="bg1"/>
                </a:solidFill>
              </a:rPr>
              <a:t>method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2886890" y="5288749"/>
            <a:ext cx="2926079" cy="72016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 flipH="1" flipV="1">
            <a:off x="587829" y="1711234"/>
            <a:ext cx="5233661" cy="25975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Monitor Tab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84852" y="818484"/>
            <a:ext cx="7691437" cy="5360987"/>
            <a:chOff x="545" y="467"/>
            <a:chExt cx="4845" cy="3377"/>
          </a:xfrm>
        </p:grpSpPr>
        <p:pic>
          <p:nvPicPr>
            <p:cNvPr id="12298" name="Picture 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45" y="467"/>
              <a:ext cx="4845" cy="3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9" name="Rectangle 11"/>
            <p:cNvSpPr>
              <a:spLocks noChangeArrowheads="1"/>
            </p:cNvSpPr>
            <p:nvPr/>
          </p:nvSpPr>
          <p:spPr bwMode="auto">
            <a:xfrm>
              <a:off x="1420" y="2352"/>
              <a:ext cx="916" cy="1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7239000" y="2158082"/>
            <a:ext cx="1244600" cy="4104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654183" y="4793970"/>
            <a:ext cx="5029200" cy="63051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97" name="TextBox 4"/>
          <p:cNvSpPr txBox="1">
            <a:spLocks noChangeArrowheads="1"/>
          </p:cNvSpPr>
          <p:nvPr/>
        </p:nvSpPr>
        <p:spPr bwMode="auto">
          <a:xfrm>
            <a:off x="2111383" y="4915018"/>
            <a:ext cx="3803650" cy="37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Arial" pitchFamily="34" charset="0"/>
              </a:rPr>
              <a:t>Information is populated in real time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83589" y="1366369"/>
            <a:ext cx="838200" cy="2364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8" y="1004888"/>
            <a:ext cx="9072562" cy="4678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315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Data Tab – Table View &amp; List View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22388" y="1395413"/>
            <a:ext cx="609600" cy="152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3317" name="TextBox 13"/>
          <p:cNvSpPr txBox="1">
            <a:spLocks noChangeArrowheads="1"/>
          </p:cNvSpPr>
          <p:nvPr/>
        </p:nvSpPr>
        <p:spPr bwMode="auto">
          <a:xfrm>
            <a:off x="2060575" y="5405438"/>
            <a:ext cx="4854575" cy="650875"/>
          </a:xfrm>
          <a:prstGeom prst="rect">
            <a:avLst/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Table View 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is useful for scanning,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searching, or sorting a large number of results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0688" y="2190750"/>
            <a:ext cx="914400" cy="152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7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014413"/>
            <a:ext cx="9072563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itle 1"/>
          <p:cNvSpPr>
            <a:spLocks noGrp="1"/>
          </p:cNvSpPr>
          <p:nvPr>
            <p:ph type="title" idx="4294967295"/>
          </p:nvPr>
        </p:nvSpPr>
        <p:spPr>
          <a:xfrm>
            <a:off x="417872" y="0"/>
            <a:ext cx="8229600" cy="1143000"/>
          </a:xfrm>
        </p:spPr>
        <p:txBody>
          <a:bodyPr lIns="91440" tIns="45720" rIns="91440" bIns="45720"/>
          <a:lstStyle/>
          <a:p>
            <a:r>
              <a:rPr lang="en-US" dirty="0" smtClean="0"/>
              <a:t>Data Tab – Table View &amp; List View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06513" y="1417638"/>
            <a:ext cx="609600" cy="152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5600" y="2159000"/>
            <a:ext cx="914400" cy="1524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463" y="2438400"/>
            <a:ext cx="8640762" cy="5476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343" name="Rectangle 17"/>
          <p:cNvSpPr>
            <a:spLocks noChangeArrowheads="1"/>
          </p:cNvSpPr>
          <p:nvPr/>
        </p:nvSpPr>
        <p:spPr bwMode="auto">
          <a:xfrm>
            <a:off x="4495800" y="1576388"/>
            <a:ext cx="2895600" cy="646112"/>
          </a:xfrm>
          <a:prstGeom prst="rect">
            <a:avLst/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Search</a:t>
            </a:r>
            <a:r>
              <a:rPr lang="en-US" sz="18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by run name, 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run date, chip type, etc.</a:t>
            </a:r>
          </a:p>
        </p:txBody>
      </p:sp>
      <p:cxnSp>
        <p:nvCxnSpPr>
          <p:cNvPr id="14344" name="Straight Connector 19"/>
          <p:cNvCxnSpPr>
            <a:cxnSpLocks noChangeShapeType="1"/>
            <a:stCxn id="14343" idx="2"/>
            <a:endCxn id="6" idx="0"/>
          </p:cNvCxnSpPr>
          <p:nvPr/>
        </p:nvCxnSpPr>
        <p:spPr bwMode="auto">
          <a:xfrm flipH="1">
            <a:off x="4465638" y="2222500"/>
            <a:ext cx="1477962" cy="203200"/>
          </a:xfrm>
          <a:prstGeom prst="lin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</p:spPr>
      </p:cxnSp>
      <p:sp>
        <p:nvSpPr>
          <p:cNvPr id="16" name="Rounded Rectangle 15"/>
          <p:cNvSpPr/>
          <p:nvPr/>
        </p:nvSpPr>
        <p:spPr>
          <a:xfrm>
            <a:off x="125413" y="3103563"/>
            <a:ext cx="8907462" cy="2176462"/>
          </a:xfrm>
          <a:prstGeom prst="roundRect">
            <a:avLst>
              <a:gd name="adj" fmla="val 1250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333750" y="5432425"/>
            <a:ext cx="2057400" cy="381000"/>
          </a:xfrm>
          <a:prstGeom prst="wedgeRectCallout">
            <a:avLst>
              <a:gd name="adj1" fmla="val 49086"/>
              <a:gd name="adj2" fmla="val -22702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Click to see run report</a:t>
            </a:r>
          </a:p>
        </p:txBody>
      </p:sp>
      <p:sp>
        <p:nvSpPr>
          <p:cNvPr id="14347" name="TextBox 16"/>
          <p:cNvSpPr txBox="1">
            <a:spLocks noChangeArrowheads="1"/>
          </p:cNvSpPr>
          <p:nvPr/>
        </p:nvSpPr>
        <p:spPr bwMode="auto">
          <a:xfrm>
            <a:off x="1189038" y="5497513"/>
            <a:ext cx="1752600" cy="650875"/>
          </a:xfrm>
          <a:prstGeom prst="rect">
            <a:avLst/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Table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of Runs </a:t>
            </a:r>
          </a:p>
          <a:p>
            <a:r>
              <a:rPr lang="en-US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&amp; Run Reports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7671594" y="4218781"/>
            <a:ext cx="1282700" cy="11191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9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734175" y="5419725"/>
            <a:ext cx="1552575" cy="781050"/>
          </a:xfrm>
          <a:prstGeom prst="rect">
            <a:avLst/>
          </a:prstGeom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PPTtemplate_External">
  <a:themeElements>
    <a:clrScheme name="2012_Corp and Custom">
      <a:dk1>
        <a:srgbClr val="000000"/>
      </a:dk1>
      <a:lt1>
        <a:srgbClr val="FFFFFF"/>
      </a:lt1>
      <a:dk2>
        <a:srgbClr val="293E6B"/>
      </a:dk2>
      <a:lt2>
        <a:srgbClr val="B5B7B4"/>
      </a:lt2>
      <a:accent1>
        <a:srgbClr val="C6D2E1"/>
      </a:accent1>
      <a:accent2>
        <a:srgbClr val="558476"/>
      </a:accent2>
      <a:accent3>
        <a:srgbClr val="009EDB"/>
      </a:accent3>
      <a:accent4>
        <a:srgbClr val="EE3134"/>
      </a:accent4>
      <a:accent5>
        <a:srgbClr val="5381AC"/>
      </a:accent5>
      <a:accent6>
        <a:srgbClr val="FFCC00"/>
      </a:accent6>
      <a:hlink>
        <a:srgbClr val="26BCD7"/>
      </a:hlink>
      <a:folHlink>
        <a:srgbClr val="78256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24" charset="0"/>
          </a:defRPr>
        </a:defPPr>
      </a:lstStyle>
    </a:lnDef>
  </a:objectDefaults>
  <a:extraClrSchemeLst>
    <a:extraClrScheme>
      <a:clrScheme name="2010ThermoFisherScientificPPTTemplate_re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0ThermoFisherScientificPPTTemplate_rev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0ThermoFisherScientificPPTTemplate_rev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0ThermoFisherScientificPPTTemplate_rev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0ThermoFisherScientificPPTTemplate_rev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0ThermoFisherScientificPPTTemplate_rev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0ThermoFisherScientificPPTTemplate_rev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10ThermoFisherScientificPPTTemplate_rev2 8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10ThermoFisherScientificPPTTemplate_rev2 9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66CCFF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B8E2FF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custClrLst>
    <a:custClr name="Custom Color 1">
      <a:srgbClr val="26BCD7"/>
    </a:custClr>
    <a:custClr name="Custom Color 2">
      <a:srgbClr val="9ECEEB"/>
    </a:custClr>
    <a:custClr name="Custom Color 3">
      <a:srgbClr val="B5BF00"/>
    </a:custClr>
    <a:custClr name="Custom Color 4">
      <a:srgbClr val="8A9E99"/>
    </a:custClr>
    <a:custClr name="Custom Color 5">
      <a:srgbClr val="EF8200"/>
    </a:custClr>
    <a:custClr name="Custom Color 6">
      <a:srgbClr val="F2CB65"/>
    </a:custClr>
    <a:custClr name="Custom Color 7">
      <a:srgbClr val="78256F"/>
    </a:custClr>
    <a:custClr name="Custom Color 8">
      <a:srgbClr val="624D7D"/>
    </a:custClr>
    <a:custClr name="Custom Color 9">
      <a:srgbClr val="7A6691"/>
    </a:custClr>
    <a:custClr name="Custom Color 10">
      <a:srgbClr val="C4C1A0"/>
    </a:custClr>
    <a:custClr name="Custom Color 11">
      <a:srgbClr val="7E696D"/>
    </a:custClr>
    <a:custClr name="Custom Color 12">
      <a:srgbClr val="616265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C783C093F8349A003B13A9A7C53EC" ma:contentTypeVersion="10" ma:contentTypeDescription="Create a new document." ma:contentTypeScope="" ma:versionID="93e15e97e7af27311c9c4be12dc21c56">
  <xsd:schema xmlns:xsd="http://www.w3.org/2001/XMLSchema" xmlns:p="http://schemas.microsoft.com/office/2006/metadata/properties" xmlns:ns2="D21C6DFC-48BA-4751-AF2E-6C0D5802DB6B" xmlns:ns3="d21c6dfc-48ba-4751-af2e-6c0d5802db6b" targetNamespace="http://schemas.microsoft.com/office/2006/metadata/properties" ma:root="true" ma:fieldsID="7ad4b96052a0e832f10fd1fdc7bdcc88" ns2:_="" ns3:_="">
    <xsd:import namespace="D21C6DFC-48BA-4751-AF2E-6C0D5802DB6B"/>
    <xsd:import namespace="d21c6dfc-48ba-4751-af2e-6c0d5802db6b"/>
    <xsd:element name="properties">
      <xsd:complexType>
        <xsd:sequence>
          <xsd:element name="documentManagement">
            <xsd:complexType>
              <xsd:all>
                <xsd:element ref="ns2:Brand" minOccurs="0"/>
                <xsd:element ref="ns2:Category" minOccurs="0"/>
                <xsd:element ref="ns3:Learn_x0020_More_x0020_Her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D21C6DFC-48BA-4751-AF2E-6C0D5802DB6B" elementFormDefault="qualified">
    <xsd:import namespace="http://schemas.microsoft.com/office/2006/documentManagement/types"/>
    <xsd:element name="Brand" ma:index="2" nillable="true" ma:displayName="Brand" ma:list="{D9395BF8-483E-4DB9-99D4-1D0B9C5C2BCA}" ma:internalName="Brand" ma:readOnly="false" ma:showField="Title">
      <xsd:simpleType>
        <xsd:restriction base="dms:Lookup"/>
      </xsd:simpleType>
    </xsd:element>
    <xsd:element name="Category" ma:index="3" nillable="true" ma:displayName="Category" ma:list="{B164AAF1-A876-41A9-ACFA-1AE85E77DE4F}" ma:internalName="Category" ma:readOnly="false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d21c6dfc-48ba-4751-af2e-6c0d5802db6b" elementFormDefault="qualified">
    <xsd:import namespace="http://schemas.microsoft.com/office/2006/documentManagement/types"/>
    <xsd:element name="Learn_x0020_More_x0020_Here" ma:index="4" nillable="true" ma:displayName="Learn More Here" ma:internalName="Learn_x0020_More_x0020_Her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axOccurs="1" ma:index="11" ma:displayName="Keywords">
          <xsd:simpleType>
            <xsd:restriction base="xsd:string">
              <xsd:minLength value="1"/>
            </xsd:restriction>
          </xsd:simpleType>
        </xsd:element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Category xmlns="D21C6DFC-48BA-4751-AF2E-6C0D5802DB6B">1</Category>
    <Brand xmlns="D21C6DFC-48BA-4751-AF2E-6C0D5802DB6B">4</Brand>
    <Learn_x0020_More_x0020_Here xmlns="d21c6dfc-48ba-4751-af2e-6c0d5802db6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FA81CA-89F1-48FA-847B-90AB054F37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1C6DFC-48BA-4751-AF2E-6C0D5802DB6B"/>
    <ds:schemaRef ds:uri="d21c6dfc-48ba-4751-af2e-6c0d5802db6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6E365743-F2B0-4D79-B75C-8036ABF8561B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d21c6dfc-48ba-4751-af2e-6c0d5802db6b"/>
    <ds:schemaRef ds:uri="http://purl.org/dc/elements/1.1/"/>
    <ds:schemaRef ds:uri="http://schemas.openxmlformats.org/package/2006/metadata/core-properties"/>
    <ds:schemaRef ds:uri="D21C6DFC-48BA-4751-AF2E-6C0D5802DB6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70871B6-8DE8-4709-8C9B-9FB14FA56D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CorpPPTtemplate_External</Template>
  <TotalTime>12548</TotalTime>
  <Words>1093</Words>
  <Application>Microsoft Office PowerPoint</Application>
  <PresentationFormat>On-screen Show (4:3)</PresentationFormat>
  <Paragraphs>257</Paragraphs>
  <Slides>43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CorpPPTtemplate_External</vt:lpstr>
      <vt:lpstr>Ion Torrent™ – Run Analysis and Introduction to the Torrent Browser</vt:lpstr>
      <vt:lpstr>Objectives for this part of the Training</vt:lpstr>
      <vt:lpstr>Ion Workflow Overview</vt:lpstr>
      <vt:lpstr>PowerPoint Presentation</vt:lpstr>
      <vt:lpstr>Log into Torrent browser</vt:lpstr>
      <vt:lpstr>PowerPoint Presentation</vt:lpstr>
      <vt:lpstr>Monitor Tab</vt:lpstr>
      <vt:lpstr>Data Tab – Table View &amp; List View</vt:lpstr>
      <vt:lpstr>Data Tab – Table View &amp; List View</vt:lpstr>
      <vt:lpstr>Data Tab – Table View &amp; List View</vt:lpstr>
      <vt:lpstr>PowerPoint Presentation</vt:lpstr>
      <vt:lpstr>How to reanalyze a run?</vt:lpstr>
      <vt:lpstr>PowerPoint Presentation</vt:lpstr>
      <vt:lpstr>Run Report - Overview</vt:lpstr>
      <vt:lpstr>Run Report – Top </vt:lpstr>
      <vt:lpstr>Run Report – Barcoding information (if used)</vt:lpstr>
      <vt:lpstr>Run Report – Summary of Unaligned reads</vt:lpstr>
      <vt:lpstr>PowerPoint Presentation</vt:lpstr>
      <vt:lpstr>PowerPoint Presentation</vt:lpstr>
      <vt:lpstr>Run Report– Key Signal</vt:lpstr>
      <vt:lpstr>Run Report – Chip Well Details</vt:lpstr>
      <vt:lpstr>Ion Sphere™ Particle (ISP) Identification Summary</vt:lpstr>
      <vt:lpstr>Ion Sphere™ Particle (ISP) Identification Enrichment Calculation</vt:lpstr>
      <vt:lpstr>Run Report – Read Length Details</vt:lpstr>
      <vt:lpstr>Run Report – Reads Aligned to Reference</vt:lpstr>
      <vt:lpstr>Run report links</vt:lpstr>
      <vt:lpstr>Run Report – Links</vt:lpstr>
      <vt:lpstr>Plugin Summary</vt:lpstr>
      <vt:lpstr>Test Fragment Summary</vt:lpstr>
      <vt:lpstr>Report Information</vt:lpstr>
      <vt:lpstr>Report Information</vt:lpstr>
      <vt:lpstr>Customer Support Archive (CSA)</vt:lpstr>
      <vt:lpstr>Reviewing Data - Projects</vt:lpstr>
      <vt:lpstr>About Link</vt:lpstr>
      <vt:lpstr>References Link</vt:lpstr>
      <vt:lpstr>Services Link</vt:lpstr>
      <vt:lpstr>Services Link</vt:lpstr>
      <vt:lpstr>Configure Link </vt:lpstr>
      <vt:lpstr>PowerPoint Presentation</vt:lpstr>
      <vt:lpstr>Server and Instrument upgrade</vt:lpstr>
      <vt:lpstr>Server and Instrument upgrade</vt:lpstr>
      <vt:lpstr>Ion Torrent™ : Semiconductor Sequencing for Life™</vt:lpstr>
      <vt:lpstr>PowerPoint Presentation</vt:lpstr>
    </vt:vector>
  </TitlesOfParts>
  <Company>Life Technologies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Template for External Use</dc:title>
  <dc:subject>TFS PPT template draft</dc:subject>
  <dc:creator>Bradley Toms</dc:creator>
  <cp:keywords>Corporate PPT Template</cp:keywords>
  <dc:description>Please see additional notes on template's last page.</dc:description>
  <cp:lastModifiedBy>David, Rob</cp:lastModifiedBy>
  <cp:revision>13</cp:revision>
  <cp:lastPrinted>2011-11-02T18:56:08Z</cp:lastPrinted>
  <dcterms:created xsi:type="dcterms:W3CDTF">2014-03-24T21:09:11Z</dcterms:created>
  <dcterms:modified xsi:type="dcterms:W3CDTF">2017-02-02T13:34:22Z</dcterms:modified>
  <cp:category>1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000800bc01000000000001024120</vt:lpwstr>
  </property>
  <property fmtid="{D5CDD505-2E9C-101B-9397-08002B2CF9AE}" pid="3" name="ContentTypeId">
    <vt:lpwstr>0x010100A1AC783C093F8349A003B13A9A7C53EC</vt:lpwstr>
  </property>
  <property fmtid="{D5CDD505-2E9C-101B-9397-08002B2CF9AE}" pid="4" name="Order">
    <vt:r8>500</vt:r8>
  </property>
</Properties>
</file>